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9" r:id="rId6"/>
    <p:sldId id="260" r:id="rId7"/>
    <p:sldId id="261" r:id="rId8"/>
    <p:sldId id="262" r:id="rId9"/>
    <p:sldId id="263" r:id="rId10"/>
    <p:sldId id="264" r:id="rId11"/>
    <p:sldId id="270"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02" d="100"/>
          <a:sy n="102" d="100"/>
        </p:scale>
        <p:origin x="954" y="3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8/6/2025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2A54C80-263E-416B-A8E0-580EDEADCBDC}" type="datetimeFigureOut">
              <a:rPr lang="en-US" dirty="0"/>
              <a:t>8/6/2025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8/6/2025</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8/6/2025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CE668BD-C30B-D720-6AC7-AE65AB814A9A}"/>
              </a:ext>
            </a:extLst>
          </p:cNvPr>
          <p:cNvSpPr>
            <a:spLocks noGrp="1"/>
          </p:cNvSpPr>
          <p:nvPr>
            <p:ph type="ctrTitle"/>
          </p:nvPr>
        </p:nvSpPr>
        <p:spPr>
          <a:xfrm>
            <a:off x="1516494" y="989814"/>
            <a:ext cx="9550574" cy="1865810"/>
          </a:xfrm>
        </p:spPr>
        <p:style>
          <a:lnRef idx="2">
            <a:schemeClr val="dk1"/>
          </a:lnRef>
          <a:fillRef idx="1">
            <a:schemeClr val="lt1"/>
          </a:fillRef>
          <a:effectRef idx="0">
            <a:schemeClr val="dk1"/>
          </a:effectRef>
          <a:fontRef idx="minor">
            <a:schemeClr val="dk1"/>
          </a:fontRef>
        </p:style>
        <p:txBody>
          <a:bodyPr/>
          <a:lstStyle/>
          <a:p>
            <a:pPr algn="ctr"/>
            <a:r>
              <a:rPr lang="es-CO" dirty="0"/>
              <a:t>CURSO DE RESPONSABILIDAD EXTRACONTRACTUAL  </a:t>
            </a:r>
          </a:p>
        </p:txBody>
      </p:sp>
      <p:sp>
        <p:nvSpPr>
          <p:cNvPr id="3" name="Subtítulo 2">
            <a:extLst>
              <a:ext uri="{FF2B5EF4-FFF2-40B4-BE49-F238E27FC236}">
                <a16:creationId xmlns:a16="http://schemas.microsoft.com/office/drawing/2014/main" id="{76D09B87-4D84-6214-2B7F-E3DBA36A0A5C}"/>
              </a:ext>
            </a:extLst>
          </p:cNvPr>
          <p:cNvSpPr>
            <a:spLocks noGrp="1"/>
          </p:cNvSpPr>
          <p:nvPr>
            <p:ph type="subTitle" idx="1"/>
          </p:nvPr>
        </p:nvSpPr>
        <p:spPr>
          <a:xfrm>
            <a:off x="5524107" y="4242062"/>
            <a:ext cx="3749896" cy="905670"/>
          </a:xfrm>
        </p:spPr>
        <p:style>
          <a:lnRef idx="2">
            <a:schemeClr val="dk1"/>
          </a:lnRef>
          <a:fillRef idx="1">
            <a:schemeClr val="lt1"/>
          </a:fillRef>
          <a:effectRef idx="0">
            <a:schemeClr val="dk1"/>
          </a:effectRef>
          <a:fontRef idx="minor">
            <a:schemeClr val="dk1"/>
          </a:fontRef>
        </p:style>
        <p:txBody>
          <a:bodyPr>
            <a:normAutofit/>
          </a:bodyPr>
          <a:lstStyle/>
          <a:p>
            <a:r>
              <a:rPr lang="es-CO" b="1" dirty="0"/>
              <a:t>HUGO ANDRÉS ARENAS MENDOZA</a:t>
            </a:r>
          </a:p>
          <a:p>
            <a:r>
              <a:rPr lang="es-CO" dirty="0"/>
              <a:t>2025</a:t>
            </a:r>
          </a:p>
        </p:txBody>
      </p:sp>
    </p:spTree>
    <p:extLst>
      <p:ext uri="{BB962C8B-B14F-4D97-AF65-F5344CB8AC3E}">
        <p14:creationId xmlns:p14="http://schemas.microsoft.com/office/powerpoint/2010/main" val="37433982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A421BFC-3F0A-6A30-C52A-0024DC03F7E7}"/>
              </a:ext>
            </a:extLst>
          </p:cNvPr>
          <p:cNvSpPr>
            <a:spLocks noGrp="1"/>
          </p:cNvSpPr>
          <p:nvPr>
            <p:ph type="title"/>
          </p:nvPr>
        </p:nvSpPr>
        <p:spPr/>
        <p:txBody>
          <a:bodyPr>
            <a:normAutofit fontScale="90000"/>
          </a:bodyPr>
          <a:lstStyle/>
          <a:p>
            <a:r>
              <a:rPr lang="es-ES" dirty="0"/>
              <a:t>PARTE 2. TEMAS SECTORIALES DE LA RESPONSABILIDAD ESTATAL </a:t>
            </a:r>
            <a:br>
              <a:rPr lang="es-ES" dirty="0"/>
            </a:br>
            <a:endParaRPr lang="es-CO" dirty="0"/>
          </a:p>
        </p:txBody>
      </p:sp>
      <p:sp>
        <p:nvSpPr>
          <p:cNvPr id="3" name="Marcador de contenido 2">
            <a:extLst>
              <a:ext uri="{FF2B5EF4-FFF2-40B4-BE49-F238E27FC236}">
                <a16:creationId xmlns:a16="http://schemas.microsoft.com/office/drawing/2014/main" id="{20533B0C-93A5-283E-7049-11561FFC5BB6}"/>
              </a:ext>
            </a:extLst>
          </p:cNvPr>
          <p:cNvSpPr>
            <a:spLocks noGrp="1"/>
          </p:cNvSpPr>
          <p:nvPr>
            <p:ph idx="1"/>
          </p:nvPr>
        </p:nvSpPr>
        <p:spPr>
          <a:xfrm>
            <a:off x="677333" y="1828800"/>
            <a:ext cx="11054591" cy="4779033"/>
          </a:xfrm>
        </p:spPr>
        <p:style>
          <a:lnRef idx="2">
            <a:schemeClr val="dk1"/>
          </a:lnRef>
          <a:fillRef idx="1">
            <a:schemeClr val="lt1"/>
          </a:fillRef>
          <a:effectRef idx="0">
            <a:schemeClr val="dk1"/>
          </a:effectRef>
          <a:fontRef idx="minor">
            <a:schemeClr val="dk1"/>
          </a:fontRef>
        </p:style>
        <p:txBody>
          <a:bodyPr>
            <a:normAutofit fontScale="32500" lnSpcReduction="20000"/>
          </a:bodyPr>
          <a:lstStyle/>
          <a:p>
            <a:pPr marL="0" indent="0">
              <a:buNone/>
            </a:pPr>
            <a:r>
              <a:rPr lang="es-ES_tradnl" sz="5500" b="1" dirty="0">
                <a:latin typeface="Calibri Light" panose="020F0302020204030204" pitchFamily="34" charset="0"/>
                <a:ea typeface="Times New Roman" panose="02020603050405020304" pitchFamily="18" charset="0"/>
                <a:cs typeface="Calibri" panose="020F0502020204030204" pitchFamily="34" charset="0"/>
              </a:rPr>
              <a:t>6</a:t>
            </a:r>
            <a:r>
              <a:rPr lang="es-ES_tradnl" sz="5500" b="1" dirty="0">
                <a:effectLst/>
                <a:latin typeface="Calibri Light" panose="020F0302020204030204" pitchFamily="34" charset="0"/>
                <a:ea typeface="Times New Roman" panose="02020603050405020304" pitchFamily="18" charset="0"/>
                <a:cs typeface="Calibri" panose="020F0502020204030204" pitchFamily="34" charset="0"/>
              </a:rPr>
              <a:t>. La responsabilidad por actos de grupos armados</a:t>
            </a:r>
            <a:r>
              <a:rPr lang="es-ES_tradnl" sz="5500" dirty="0">
                <a:effectLst/>
                <a:latin typeface="Calibri Light" panose="020F0302020204030204" pitchFamily="34" charset="0"/>
                <a:ea typeface="Times New Roman" panose="02020603050405020304" pitchFamily="18" charset="0"/>
                <a:cs typeface="Calibri" panose="020F0502020204030204" pitchFamily="34" charset="0"/>
              </a:rPr>
              <a:t>.</a:t>
            </a:r>
            <a:endParaRPr lang="es-CO" sz="55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20000"/>
              </a:lnSpc>
              <a:spcBef>
                <a:spcPts val="0"/>
              </a:spcBef>
              <a:buNone/>
            </a:pPr>
            <a:r>
              <a:rPr lang="es-ES_tradnl" sz="5500" dirty="0">
                <a:latin typeface="Calibri Light" panose="020F0302020204030204" pitchFamily="34" charset="0"/>
                <a:ea typeface="Times New Roman" panose="02020603050405020304" pitchFamily="18" charset="0"/>
                <a:cs typeface="Calibri" panose="020F0502020204030204" pitchFamily="34" charset="0"/>
              </a:rPr>
              <a:t>6</a:t>
            </a:r>
            <a:r>
              <a:rPr lang="es-ES_tradnl" sz="5500" dirty="0">
                <a:effectLst/>
                <a:latin typeface="Calibri Light" panose="020F0302020204030204" pitchFamily="34" charset="0"/>
                <a:ea typeface="Times New Roman" panose="02020603050405020304" pitchFamily="18" charset="0"/>
                <a:cs typeface="Calibri" panose="020F0502020204030204" pitchFamily="34" charset="0"/>
              </a:rPr>
              <a:t>.1. Nociones generales</a:t>
            </a:r>
            <a:endParaRPr lang="es-CO" sz="55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20000"/>
              </a:lnSpc>
              <a:spcBef>
                <a:spcPts val="0"/>
              </a:spcBef>
              <a:buNone/>
            </a:pPr>
            <a:r>
              <a:rPr lang="es-ES_tradnl" sz="5500" dirty="0">
                <a:latin typeface="Calibri Light" panose="020F0302020204030204" pitchFamily="34" charset="0"/>
                <a:ea typeface="Times New Roman" panose="02020603050405020304" pitchFamily="18" charset="0"/>
                <a:cs typeface="Calibri" panose="020F0502020204030204" pitchFamily="34" charset="0"/>
              </a:rPr>
              <a:t>6</a:t>
            </a:r>
            <a:r>
              <a:rPr lang="es-ES_tradnl" sz="5500" dirty="0">
                <a:effectLst/>
                <a:latin typeface="Calibri Light" panose="020F0302020204030204" pitchFamily="34" charset="0"/>
                <a:ea typeface="Times New Roman" panose="02020603050405020304" pitchFamily="18" charset="0"/>
                <a:cs typeface="Calibri" panose="020F0502020204030204" pitchFamily="34" charset="0"/>
              </a:rPr>
              <a:t>.2. Jurisprudencia </a:t>
            </a:r>
            <a:endParaRPr lang="es-CO" sz="55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20000"/>
              </a:lnSpc>
              <a:spcBef>
                <a:spcPts val="0"/>
              </a:spcBef>
              <a:buNone/>
            </a:pPr>
            <a:r>
              <a:rPr lang="es-ES_tradnl" sz="5500" b="1" dirty="0">
                <a:latin typeface="Calibri Light" panose="020F0302020204030204" pitchFamily="34" charset="0"/>
                <a:ea typeface="Times New Roman" panose="02020603050405020304" pitchFamily="18" charset="0"/>
                <a:cs typeface="Calibri" panose="020F0502020204030204" pitchFamily="34" charset="0"/>
              </a:rPr>
              <a:t>7</a:t>
            </a:r>
            <a:r>
              <a:rPr lang="es-ES_tradnl" sz="5500" b="1" dirty="0">
                <a:effectLst/>
                <a:latin typeface="Calibri Light" panose="020F0302020204030204" pitchFamily="34" charset="0"/>
                <a:ea typeface="Times New Roman" panose="02020603050405020304" pitchFamily="18" charset="0"/>
                <a:cs typeface="Calibri" panose="020F0502020204030204" pitchFamily="34" charset="0"/>
              </a:rPr>
              <a:t>. La responsabilidad por daños al medioambiente.</a:t>
            </a:r>
            <a:endParaRPr lang="es-CO" sz="55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20000"/>
              </a:lnSpc>
              <a:spcBef>
                <a:spcPts val="0"/>
              </a:spcBef>
              <a:buNone/>
            </a:pPr>
            <a:r>
              <a:rPr lang="es-ES_tradnl" sz="5500" dirty="0">
                <a:latin typeface="Calibri Light" panose="020F0302020204030204" pitchFamily="34" charset="0"/>
                <a:ea typeface="Times New Roman" panose="02020603050405020304" pitchFamily="18" charset="0"/>
                <a:cs typeface="Calibri" panose="020F0502020204030204" pitchFamily="34" charset="0"/>
              </a:rPr>
              <a:t>7</a:t>
            </a:r>
            <a:r>
              <a:rPr lang="es-ES_tradnl" sz="5500" dirty="0">
                <a:effectLst/>
                <a:latin typeface="Calibri Light" panose="020F0302020204030204" pitchFamily="34" charset="0"/>
                <a:ea typeface="Times New Roman" panose="02020603050405020304" pitchFamily="18" charset="0"/>
                <a:cs typeface="Calibri" panose="020F0502020204030204" pitchFamily="34" charset="0"/>
              </a:rPr>
              <a:t>.1. Nociones generales</a:t>
            </a:r>
            <a:endParaRPr lang="es-CO" sz="55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20000"/>
              </a:lnSpc>
              <a:spcBef>
                <a:spcPts val="0"/>
              </a:spcBef>
              <a:buNone/>
            </a:pPr>
            <a:r>
              <a:rPr lang="es-ES_tradnl" sz="5500" dirty="0">
                <a:latin typeface="Calibri Light" panose="020F0302020204030204" pitchFamily="34" charset="0"/>
                <a:ea typeface="Times New Roman" panose="02020603050405020304" pitchFamily="18" charset="0"/>
                <a:cs typeface="Calibri" panose="020F0502020204030204" pitchFamily="34" charset="0"/>
              </a:rPr>
              <a:t>7.</a:t>
            </a:r>
            <a:r>
              <a:rPr lang="es-ES_tradnl" sz="5500" dirty="0">
                <a:effectLst/>
                <a:latin typeface="Calibri Light" panose="020F0302020204030204" pitchFamily="34" charset="0"/>
                <a:ea typeface="Times New Roman" panose="02020603050405020304" pitchFamily="18" charset="0"/>
                <a:cs typeface="Calibri" panose="020F0502020204030204" pitchFamily="34" charset="0"/>
              </a:rPr>
              <a:t>2. Jurisprudencia</a:t>
            </a:r>
            <a:endParaRPr lang="es-CO" sz="55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20000"/>
              </a:lnSpc>
              <a:spcBef>
                <a:spcPts val="0"/>
              </a:spcBef>
              <a:buNone/>
            </a:pPr>
            <a:r>
              <a:rPr lang="es-ES_tradnl" sz="5500" b="1" dirty="0">
                <a:latin typeface="Calibri Light" panose="020F0302020204030204" pitchFamily="34" charset="0"/>
                <a:ea typeface="Times New Roman" panose="02020603050405020304" pitchFamily="18" charset="0"/>
                <a:cs typeface="Calibri" panose="020F0502020204030204" pitchFamily="34" charset="0"/>
              </a:rPr>
              <a:t>8</a:t>
            </a:r>
            <a:r>
              <a:rPr lang="es-ES_tradnl" sz="5500" b="1" dirty="0">
                <a:effectLst/>
                <a:latin typeface="Calibri Light" panose="020F0302020204030204" pitchFamily="34" charset="0"/>
                <a:ea typeface="Times New Roman" panose="02020603050405020304" pitchFamily="18" charset="0"/>
                <a:cs typeface="Calibri" panose="020F0502020204030204" pitchFamily="34" charset="0"/>
              </a:rPr>
              <a:t>. La responsabilidad por la administración de justicia.</a:t>
            </a:r>
            <a:endParaRPr lang="es-CO" sz="55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20000"/>
              </a:lnSpc>
              <a:spcBef>
                <a:spcPts val="0"/>
              </a:spcBef>
              <a:buNone/>
            </a:pPr>
            <a:r>
              <a:rPr lang="es-ES_tradnl" sz="5500" dirty="0">
                <a:latin typeface="Calibri Light" panose="020F0302020204030204" pitchFamily="34" charset="0"/>
                <a:ea typeface="Times New Roman" panose="02020603050405020304" pitchFamily="18" charset="0"/>
                <a:cs typeface="Calibri" panose="020F0502020204030204" pitchFamily="34" charset="0"/>
              </a:rPr>
              <a:t>8</a:t>
            </a:r>
            <a:r>
              <a:rPr lang="es-ES_tradnl" sz="5500" dirty="0">
                <a:effectLst/>
                <a:latin typeface="Calibri Light" panose="020F0302020204030204" pitchFamily="34" charset="0"/>
                <a:ea typeface="Times New Roman" panose="02020603050405020304" pitchFamily="18" charset="0"/>
                <a:cs typeface="Calibri" panose="020F0502020204030204" pitchFamily="34" charset="0"/>
              </a:rPr>
              <a:t>.1. La privación injusta de la libertad.</a:t>
            </a:r>
            <a:endParaRPr lang="es-CO" sz="55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20000"/>
              </a:lnSpc>
              <a:spcBef>
                <a:spcPts val="0"/>
              </a:spcBef>
              <a:buNone/>
            </a:pPr>
            <a:r>
              <a:rPr lang="es-ES_tradnl" sz="5500" dirty="0">
                <a:latin typeface="Calibri Light" panose="020F0302020204030204" pitchFamily="34" charset="0"/>
                <a:ea typeface="Times New Roman" panose="02020603050405020304" pitchFamily="18" charset="0"/>
                <a:cs typeface="Calibri" panose="020F0502020204030204" pitchFamily="34" charset="0"/>
              </a:rPr>
              <a:t>8.</a:t>
            </a:r>
            <a:r>
              <a:rPr lang="es-ES_tradnl" sz="5500" dirty="0">
                <a:effectLst/>
                <a:latin typeface="Calibri Light" panose="020F0302020204030204" pitchFamily="34" charset="0"/>
                <a:ea typeface="Times New Roman" panose="02020603050405020304" pitchFamily="18" charset="0"/>
                <a:cs typeface="Calibri" panose="020F0502020204030204" pitchFamily="34" charset="0"/>
              </a:rPr>
              <a:t>2. Error judicial</a:t>
            </a:r>
            <a:endParaRPr lang="es-CO" sz="55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20000"/>
              </a:lnSpc>
              <a:spcBef>
                <a:spcPts val="0"/>
              </a:spcBef>
              <a:buNone/>
            </a:pPr>
            <a:r>
              <a:rPr lang="es-ES_tradnl" sz="5500" dirty="0">
                <a:latin typeface="Calibri Light" panose="020F0302020204030204" pitchFamily="34" charset="0"/>
                <a:ea typeface="Times New Roman" panose="02020603050405020304" pitchFamily="18" charset="0"/>
                <a:cs typeface="Calibri" panose="020F0502020204030204" pitchFamily="34" charset="0"/>
              </a:rPr>
              <a:t>8</a:t>
            </a:r>
            <a:r>
              <a:rPr lang="es-ES_tradnl" sz="5500" dirty="0">
                <a:effectLst/>
                <a:latin typeface="Calibri Light" panose="020F0302020204030204" pitchFamily="34" charset="0"/>
                <a:ea typeface="Times New Roman" panose="02020603050405020304" pitchFamily="18" charset="0"/>
                <a:cs typeface="Calibri" panose="020F0502020204030204" pitchFamily="34" charset="0"/>
              </a:rPr>
              <a:t>.3. Defectuoso funcionamiento. </a:t>
            </a:r>
            <a:endParaRPr lang="es-CO" sz="55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20000"/>
              </a:lnSpc>
              <a:spcBef>
                <a:spcPts val="0"/>
              </a:spcBef>
              <a:buNone/>
            </a:pPr>
            <a:r>
              <a:rPr lang="es-ES_tradnl" sz="5500" dirty="0">
                <a:latin typeface="Calibri Light" panose="020F0302020204030204" pitchFamily="34" charset="0"/>
                <a:ea typeface="Times New Roman" panose="02020603050405020304" pitchFamily="18" charset="0"/>
                <a:cs typeface="Calibri" panose="020F0502020204030204" pitchFamily="34" charset="0"/>
              </a:rPr>
              <a:t>8</a:t>
            </a:r>
            <a:r>
              <a:rPr lang="es-ES_tradnl" sz="5500" dirty="0">
                <a:effectLst/>
                <a:latin typeface="Calibri Light" panose="020F0302020204030204" pitchFamily="34" charset="0"/>
                <a:ea typeface="Times New Roman" panose="02020603050405020304" pitchFamily="18" charset="0"/>
                <a:cs typeface="Calibri" panose="020F0502020204030204" pitchFamily="34" charset="0"/>
              </a:rPr>
              <a:t>.4. Las dilaciones indebidas procedimentales.</a:t>
            </a:r>
            <a:endParaRPr lang="es-CO" sz="55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20000"/>
              </a:lnSpc>
              <a:spcBef>
                <a:spcPts val="0"/>
              </a:spcBef>
              <a:buNone/>
            </a:pPr>
            <a:r>
              <a:rPr lang="es-ES_tradnl" sz="5500" b="1" dirty="0">
                <a:latin typeface="Calibri Light" panose="020F0302020204030204" pitchFamily="34" charset="0"/>
                <a:ea typeface="Times New Roman" panose="02020603050405020304" pitchFamily="18" charset="0"/>
                <a:cs typeface="Calibri" panose="020F0502020204030204" pitchFamily="34" charset="0"/>
              </a:rPr>
              <a:t>9</a:t>
            </a:r>
            <a:r>
              <a:rPr lang="es-ES_tradnl" sz="5500" b="1" dirty="0">
                <a:effectLst/>
                <a:latin typeface="Calibri Light" panose="020F0302020204030204" pitchFamily="34" charset="0"/>
                <a:ea typeface="Times New Roman" panose="02020603050405020304" pitchFamily="18" charset="0"/>
                <a:cs typeface="Calibri" panose="020F0502020204030204" pitchFamily="34" charset="0"/>
              </a:rPr>
              <a:t>. La responsabilidad por los daños en el sistema carcelario. </a:t>
            </a:r>
            <a:endParaRPr lang="es-CO" sz="55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20000"/>
              </a:lnSpc>
              <a:spcBef>
                <a:spcPts val="0"/>
              </a:spcBef>
              <a:buNone/>
            </a:pPr>
            <a:r>
              <a:rPr lang="es-ES_tradnl" sz="5500" dirty="0">
                <a:latin typeface="Calibri Light" panose="020F0302020204030204" pitchFamily="34" charset="0"/>
                <a:ea typeface="Times New Roman" panose="02020603050405020304" pitchFamily="18" charset="0"/>
                <a:cs typeface="Calibri" panose="020F0502020204030204" pitchFamily="34" charset="0"/>
              </a:rPr>
              <a:t>9.</a:t>
            </a:r>
            <a:r>
              <a:rPr lang="es-ES_tradnl" sz="5500" dirty="0">
                <a:effectLst/>
                <a:latin typeface="Calibri Light" panose="020F0302020204030204" pitchFamily="34" charset="0"/>
                <a:ea typeface="Times New Roman" panose="02020603050405020304" pitchFamily="18" charset="0"/>
                <a:cs typeface="Calibri" panose="020F0502020204030204" pitchFamily="34" charset="0"/>
              </a:rPr>
              <a:t>1. Nociones generales</a:t>
            </a:r>
            <a:endParaRPr lang="es-CO" sz="55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20000"/>
              </a:lnSpc>
              <a:spcBef>
                <a:spcPts val="0"/>
              </a:spcBef>
              <a:buNone/>
            </a:pPr>
            <a:r>
              <a:rPr lang="es-ES_tradnl" sz="5500" dirty="0">
                <a:latin typeface="Calibri Light" panose="020F0302020204030204" pitchFamily="34" charset="0"/>
                <a:ea typeface="Times New Roman" panose="02020603050405020304" pitchFamily="18" charset="0"/>
                <a:cs typeface="Calibri" panose="020F0502020204030204" pitchFamily="34" charset="0"/>
              </a:rPr>
              <a:t>9</a:t>
            </a:r>
            <a:r>
              <a:rPr lang="es-ES_tradnl" sz="5500" dirty="0">
                <a:effectLst/>
                <a:latin typeface="Calibri Light" panose="020F0302020204030204" pitchFamily="34" charset="0"/>
                <a:ea typeface="Times New Roman" panose="02020603050405020304" pitchFamily="18" charset="0"/>
                <a:cs typeface="Calibri" panose="020F0502020204030204" pitchFamily="34" charset="0"/>
              </a:rPr>
              <a:t>.2. Jurisprudencia</a:t>
            </a:r>
            <a:endParaRPr lang="es-CO" sz="55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20000"/>
              </a:lnSpc>
              <a:spcBef>
                <a:spcPts val="0"/>
              </a:spcBef>
              <a:buNone/>
            </a:pPr>
            <a:r>
              <a:rPr lang="es-ES_tradnl" sz="5500" b="1" dirty="0">
                <a:effectLst/>
                <a:latin typeface="Calibri Light" panose="020F0302020204030204" pitchFamily="34" charset="0"/>
                <a:ea typeface="Times New Roman" panose="02020603050405020304" pitchFamily="18" charset="0"/>
                <a:cs typeface="Calibri" panose="020F0502020204030204" pitchFamily="34" charset="0"/>
              </a:rPr>
              <a:t>10. La acción de repetición.</a:t>
            </a:r>
            <a:endParaRPr lang="es-CO" sz="55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20000"/>
              </a:lnSpc>
              <a:spcBef>
                <a:spcPts val="0"/>
              </a:spcBef>
              <a:buNone/>
            </a:pPr>
            <a:r>
              <a:rPr lang="es-ES_tradnl" sz="5500" dirty="0">
                <a:effectLst/>
                <a:latin typeface="Calibri Light" panose="020F0302020204030204" pitchFamily="34" charset="0"/>
                <a:ea typeface="Times New Roman" panose="02020603050405020304" pitchFamily="18" charset="0"/>
                <a:cs typeface="Calibri" panose="020F0502020204030204" pitchFamily="34" charset="0"/>
              </a:rPr>
              <a:t>10.1. Nociones generales</a:t>
            </a:r>
            <a:endParaRPr lang="es-CO" sz="55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20000"/>
              </a:lnSpc>
              <a:spcBef>
                <a:spcPts val="0"/>
              </a:spcBef>
              <a:buNone/>
            </a:pPr>
            <a:r>
              <a:rPr lang="es-ES_tradnl" sz="5500">
                <a:effectLst/>
                <a:latin typeface="Calibri Light" panose="020F0302020204030204" pitchFamily="34" charset="0"/>
                <a:ea typeface="Times New Roman" panose="02020603050405020304" pitchFamily="18" charset="0"/>
                <a:cs typeface="Calibri" panose="020F0502020204030204" pitchFamily="34" charset="0"/>
              </a:rPr>
              <a:t>10.2</a:t>
            </a:r>
            <a:r>
              <a:rPr lang="es-ES_tradnl" sz="5500" dirty="0">
                <a:effectLst/>
                <a:latin typeface="Calibri Light" panose="020F0302020204030204" pitchFamily="34" charset="0"/>
                <a:ea typeface="Times New Roman" panose="02020603050405020304" pitchFamily="18" charset="0"/>
                <a:cs typeface="Calibri" panose="020F0502020204030204" pitchFamily="34" charset="0"/>
              </a:rPr>
              <a:t>. Jurisprudencia </a:t>
            </a:r>
            <a:endParaRPr lang="es-CO" sz="55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s-CO" dirty="0"/>
          </a:p>
        </p:txBody>
      </p:sp>
    </p:spTree>
    <p:extLst>
      <p:ext uri="{BB962C8B-B14F-4D97-AF65-F5344CB8AC3E}">
        <p14:creationId xmlns:p14="http://schemas.microsoft.com/office/powerpoint/2010/main" val="18145822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527E5C-66BD-B9DB-58DB-E5A9340C5AB8}"/>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EEF7857B-6046-55D4-CD36-2C05CDC18D6E}"/>
              </a:ext>
            </a:extLst>
          </p:cNvPr>
          <p:cNvSpPr>
            <a:spLocks noGrp="1"/>
          </p:cNvSpPr>
          <p:nvPr>
            <p:ph type="title"/>
          </p:nvPr>
        </p:nvSpPr>
        <p:spPr>
          <a:xfrm>
            <a:off x="677334" y="609600"/>
            <a:ext cx="10955342" cy="719579"/>
          </a:xfrm>
        </p:spPr>
        <p:txBody>
          <a:bodyPr>
            <a:normAutofit fontScale="90000"/>
          </a:bodyPr>
          <a:lstStyle/>
          <a:p>
            <a:pPr algn="ctr"/>
            <a:r>
              <a:rPr lang="es-ES" b="1" dirty="0"/>
              <a:t>PÁGINA WEB</a:t>
            </a:r>
            <a:br>
              <a:rPr lang="es-ES" dirty="0"/>
            </a:br>
            <a:endParaRPr lang="es-CO" dirty="0"/>
          </a:p>
        </p:txBody>
      </p:sp>
      <p:sp>
        <p:nvSpPr>
          <p:cNvPr id="3" name="Marcador de contenido 2">
            <a:extLst>
              <a:ext uri="{FF2B5EF4-FFF2-40B4-BE49-F238E27FC236}">
                <a16:creationId xmlns:a16="http://schemas.microsoft.com/office/drawing/2014/main" id="{26455579-F489-0CAB-71D2-20E7F6AE3709}"/>
              </a:ext>
            </a:extLst>
          </p:cNvPr>
          <p:cNvSpPr>
            <a:spLocks noGrp="1"/>
          </p:cNvSpPr>
          <p:nvPr>
            <p:ph idx="1"/>
          </p:nvPr>
        </p:nvSpPr>
        <p:spPr>
          <a:xfrm>
            <a:off x="4317476" y="2136743"/>
            <a:ext cx="3846136" cy="465055"/>
          </a:xfrm>
        </p:spPr>
        <p:style>
          <a:lnRef idx="2">
            <a:schemeClr val="dk1"/>
          </a:lnRef>
          <a:fillRef idx="1">
            <a:schemeClr val="lt1"/>
          </a:fillRef>
          <a:effectRef idx="0">
            <a:schemeClr val="dk1"/>
          </a:effectRef>
          <a:fontRef idx="minor">
            <a:schemeClr val="dk1"/>
          </a:fontRef>
        </p:style>
        <p:txBody>
          <a:bodyPr>
            <a:normAutofit/>
          </a:bodyPr>
          <a:lstStyle/>
          <a:p>
            <a:pPr marL="0" indent="0">
              <a:buNone/>
            </a:pPr>
            <a:r>
              <a:rPr lang="es-CO" dirty="0"/>
              <a:t>https://www.hugoaarenasm.com/</a:t>
            </a:r>
          </a:p>
        </p:txBody>
      </p:sp>
    </p:spTree>
    <p:extLst>
      <p:ext uri="{BB962C8B-B14F-4D97-AF65-F5344CB8AC3E}">
        <p14:creationId xmlns:p14="http://schemas.microsoft.com/office/powerpoint/2010/main" val="2052117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131F35A-448E-6DED-02D9-849F99EDD922}"/>
              </a:ext>
            </a:extLst>
          </p:cNvPr>
          <p:cNvSpPr>
            <a:spLocks noGrp="1"/>
          </p:cNvSpPr>
          <p:nvPr>
            <p:ph type="title"/>
          </p:nvPr>
        </p:nvSpPr>
        <p:spPr/>
        <p:txBody>
          <a:bodyPr/>
          <a:lstStyle/>
          <a:p>
            <a:r>
              <a:rPr lang="es-CO" dirty="0"/>
              <a:t>1.	Descripción:</a:t>
            </a:r>
          </a:p>
        </p:txBody>
      </p:sp>
      <p:sp>
        <p:nvSpPr>
          <p:cNvPr id="3" name="Marcador de contenido 2">
            <a:extLst>
              <a:ext uri="{FF2B5EF4-FFF2-40B4-BE49-F238E27FC236}">
                <a16:creationId xmlns:a16="http://schemas.microsoft.com/office/drawing/2014/main" id="{44DC946B-8035-620A-B33C-771E652DBBCF}"/>
              </a:ext>
            </a:extLst>
          </p:cNvPr>
          <p:cNvSpPr>
            <a:spLocks noGrp="1"/>
          </p:cNvSpPr>
          <p:nvPr>
            <p:ph idx="1"/>
          </p:nvPr>
        </p:nvSpPr>
        <p:spPr>
          <a:xfrm>
            <a:off x="677334" y="1561381"/>
            <a:ext cx="10925194" cy="4479981"/>
          </a:xfrm>
        </p:spPr>
        <p:style>
          <a:lnRef idx="2">
            <a:schemeClr val="dk1"/>
          </a:lnRef>
          <a:fillRef idx="1">
            <a:schemeClr val="lt1"/>
          </a:fillRef>
          <a:effectRef idx="0">
            <a:schemeClr val="dk1"/>
          </a:effectRef>
          <a:fontRef idx="minor">
            <a:schemeClr val="dk1"/>
          </a:fontRef>
        </p:style>
        <p:txBody>
          <a:bodyPr>
            <a:noAutofit/>
          </a:bodyPr>
          <a:lstStyle/>
          <a:p>
            <a:pPr marL="0" indent="0">
              <a:buNone/>
            </a:pPr>
            <a:r>
              <a:rPr lang="es-ES" sz="3200" dirty="0"/>
              <a:t>El curso de “Responsabilidad extracontractual del Estado” presenta las principales temáticas del régimen de responsabilidad del Estado colombiano y la jurisprudencia más relevante del Consejo de Estado de Colombia. Esto permitirá tener una visión más profunda de la materia para que se eviten o aminoren los daños, para que se produzcan mejores decisiones judiciales, haya certeza sobre las líneas jurisprudenciales y se repare adecuadamente a las víctimas. </a:t>
            </a:r>
            <a:endParaRPr lang="es-CO" sz="3200" dirty="0"/>
          </a:p>
        </p:txBody>
      </p:sp>
    </p:spTree>
    <p:extLst>
      <p:ext uri="{BB962C8B-B14F-4D97-AF65-F5344CB8AC3E}">
        <p14:creationId xmlns:p14="http://schemas.microsoft.com/office/powerpoint/2010/main" val="19295768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4CC36B-548E-5E71-F16F-FB1291E17CB2}"/>
              </a:ext>
            </a:extLst>
          </p:cNvPr>
          <p:cNvSpPr>
            <a:spLocks noGrp="1"/>
          </p:cNvSpPr>
          <p:nvPr>
            <p:ph type="title"/>
          </p:nvPr>
        </p:nvSpPr>
        <p:spPr/>
        <p:txBody>
          <a:bodyPr/>
          <a:lstStyle/>
          <a:p>
            <a:r>
              <a:rPr lang="es-CO" dirty="0"/>
              <a:t>2.	Objetivo General:</a:t>
            </a:r>
          </a:p>
        </p:txBody>
      </p:sp>
      <p:sp>
        <p:nvSpPr>
          <p:cNvPr id="3" name="Marcador de contenido 2">
            <a:extLst>
              <a:ext uri="{FF2B5EF4-FFF2-40B4-BE49-F238E27FC236}">
                <a16:creationId xmlns:a16="http://schemas.microsoft.com/office/drawing/2014/main" id="{B4B8004C-E69E-0CE1-B640-19583F8DCF1D}"/>
              </a:ext>
            </a:extLst>
          </p:cNvPr>
          <p:cNvSpPr>
            <a:spLocks noGrp="1"/>
          </p:cNvSpPr>
          <p:nvPr>
            <p:ph idx="1"/>
          </p:nvPr>
        </p:nvSpPr>
        <p:spPr>
          <a:xfrm>
            <a:off x="677333" y="2160589"/>
            <a:ext cx="10571511" cy="2911743"/>
          </a:xfrm>
        </p:spPr>
        <p:style>
          <a:lnRef idx="2">
            <a:schemeClr val="dk1"/>
          </a:lnRef>
          <a:fillRef idx="1">
            <a:schemeClr val="lt1"/>
          </a:fillRef>
          <a:effectRef idx="0">
            <a:schemeClr val="dk1"/>
          </a:effectRef>
          <a:fontRef idx="minor">
            <a:schemeClr val="dk1"/>
          </a:fontRef>
        </p:style>
        <p:txBody>
          <a:bodyPr>
            <a:normAutofit/>
          </a:bodyPr>
          <a:lstStyle/>
          <a:p>
            <a:pPr marL="0" indent="0" algn="just">
              <a:buNone/>
            </a:pPr>
            <a:r>
              <a:rPr lang="es-ES" sz="2800" dirty="0"/>
              <a:t>Enseñar los principales puntos relacionados con la responsabilidad del Estado en Colombia, para que los operadores jurídicos puedan continuar estudiando el tema, conozcan los parámetros sobre responsabilidad estatal en la jurisprudencia del Consejo de Estado y estén en condiciones de realizar investigaciones pertinentes sobre la materia. </a:t>
            </a:r>
            <a:endParaRPr lang="es-CO" sz="2800" dirty="0"/>
          </a:p>
        </p:txBody>
      </p:sp>
    </p:spTree>
    <p:extLst>
      <p:ext uri="{BB962C8B-B14F-4D97-AF65-F5344CB8AC3E}">
        <p14:creationId xmlns:p14="http://schemas.microsoft.com/office/powerpoint/2010/main" val="1064732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948323-81F7-0E3E-9D62-EA254A5B29BF}"/>
              </a:ext>
            </a:extLst>
          </p:cNvPr>
          <p:cNvSpPr>
            <a:spLocks noGrp="1"/>
          </p:cNvSpPr>
          <p:nvPr>
            <p:ph type="title"/>
          </p:nvPr>
        </p:nvSpPr>
        <p:spPr>
          <a:xfrm>
            <a:off x="677334" y="609600"/>
            <a:ext cx="10467994" cy="1320800"/>
          </a:xfrm>
        </p:spPr>
        <p:style>
          <a:lnRef idx="2">
            <a:schemeClr val="accent1"/>
          </a:lnRef>
          <a:fillRef idx="1">
            <a:schemeClr val="lt1"/>
          </a:fillRef>
          <a:effectRef idx="0">
            <a:schemeClr val="accent1"/>
          </a:effectRef>
          <a:fontRef idx="minor">
            <a:schemeClr val="dk1"/>
          </a:fontRef>
        </p:style>
        <p:txBody>
          <a:bodyPr>
            <a:normAutofit/>
          </a:bodyPr>
          <a:lstStyle/>
          <a:p>
            <a:r>
              <a:rPr lang="es-ES" dirty="0"/>
              <a:t>3.	Objetivos específicos y Competencias que el participante adquirirá al finalizar el curso</a:t>
            </a:r>
            <a:endParaRPr lang="es-CO" dirty="0"/>
          </a:p>
        </p:txBody>
      </p:sp>
      <p:sp>
        <p:nvSpPr>
          <p:cNvPr id="3" name="Marcador de contenido 2">
            <a:extLst>
              <a:ext uri="{FF2B5EF4-FFF2-40B4-BE49-F238E27FC236}">
                <a16:creationId xmlns:a16="http://schemas.microsoft.com/office/drawing/2014/main" id="{6C0D1836-9318-6CF5-DF91-6FD6AC80F379}"/>
              </a:ext>
            </a:extLst>
          </p:cNvPr>
          <p:cNvSpPr>
            <a:spLocks noGrp="1"/>
          </p:cNvSpPr>
          <p:nvPr>
            <p:ph idx="1"/>
          </p:nvPr>
        </p:nvSpPr>
        <p:spPr>
          <a:xfrm>
            <a:off x="677333" y="2160589"/>
            <a:ext cx="10467993" cy="3880773"/>
          </a:xfrm>
        </p:spPr>
        <p:style>
          <a:lnRef idx="2">
            <a:schemeClr val="dk1"/>
          </a:lnRef>
          <a:fillRef idx="1">
            <a:schemeClr val="lt1"/>
          </a:fillRef>
          <a:effectRef idx="0">
            <a:schemeClr val="dk1"/>
          </a:effectRef>
          <a:fontRef idx="minor">
            <a:schemeClr val="dk1"/>
          </a:fontRef>
        </p:style>
        <p:txBody>
          <a:bodyPr>
            <a:normAutofit/>
          </a:bodyPr>
          <a:lstStyle/>
          <a:p>
            <a:pPr algn="just">
              <a:lnSpc>
                <a:spcPct val="110000"/>
              </a:lnSpc>
              <a:spcBef>
                <a:spcPts val="0"/>
              </a:spcBef>
            </a:pPr>
            <a:r>
              <a:rPr lang="es-ES" sz="2000" dirty="0"/>
              <a:t>Examinar el proceso histórico de construcción de la responsabilidad patrimonial del Estado en Colombia y reflexionar tanto sobre el alcance del artículo 90 de la Constitución de 1991 como las demás fuentes básicas de la responsabilidad en Colombia.  </a:t>
            </a:r>
          </a:p>
          <a:p>
            <a:pPr marL="0" indent="0" algn="just">
              <a:lnSpc>
                <a:spcPct val="110000"/>
              </a:lnSpc>
              <a:spcBef>
                <a:spcPts val="0"/>
              </a:spcBef>
              <a:buNone/>
            </a:pPr>
            <a:endParaRPr lang="es-ES" sz="2000" dirty="0"/>
          </a:p>
          <a:p>
            <a:pPr algn="just">
              <a:lnSpc>
                <a:spcPct val="110000"/>
              </a:lnSpc>
              <a:spcBef>
                <a:spcPts val="0"/>
              </a:spcBef>
            </a:pPr>
            <a:r>
              <a:rPr lang="es-ES" sz="2000" dirty="0"/>
              <a:t>Facilitar la aproximación a los principales temas de la responsabilidad del Estado, conocer sus elementos esenciales, conocer las diferencias existentes entre el régimen subjetivo y el objetivo y las causales de exoneración de la responsabilidad.</a:t>
            </a:r>
          </a:p>
          <a:p>
            <a:pPr algn="just">
              <a:lnSpc>
                <a:spcPct val="110000"/>
              </a:lnSpc>
              <a:spcBef>
                <a:spcPts val="0"/>
              </a:spcBef>
            </a:pPr>
            <a:endParaRPr lang="es-ES" sz="2000" dirty="0"/>
          </a:p>
          <a:p>
            <a:pPr algn="just">
              <a:lnSpc>
                <a:spcPct val="110000"/>
              </a:lnSpc>
              <a:spcBef>
                <a:spcPts val="0"/>
              </a:spcBef>
            </a:pPr>
            <a:r>
              <a:rPr lang="es-ES" sz="2000" dirty="0"/>
              <a:t>Guiar a los participantes en el conocimiento de las principales fuentes teóricas y jurisprudenciales, de la responsabilidad extracontractual pública.   </a:t>
            </a:r>
          </a:p>
          <a:p>
            <a:endParaRPr lang="es-CO" dirty="0"/>
          </a:p>
        </p:txBody>
      </p:sp>
    </p:spTree>
    <p:extLst>
      <p:ext uri="{BB962C8B-B14F-4D97-AF65-F5344CB8AC3E}">
        <p14:creationId xmlns:p14="http://schemas.microsoft.com/office/powerpoint/2010/main" val="38687531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11C2F1-000D-F885-EEFC-9C842EDE7796}"/>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AFDE7DF4-74F7-F7F7-8B8A-9167EB13060E}"/>
              </a:ext>
            </a:extLst>
          </p:cNvPr>
          <p:cNvSpPr>
            <a:spLocks noGrp="1"/>
          </p:cNvSpPr>
          <p:nvPr>
            <p:ph type="title"/>
          </p:nvPr>
        </p:nvSpPr>
        <p:spPr>
          <a:xfrm>
            <a:off x="677334" y="609600"/>
            <a:ext cx="10467994" cy="1320800"/>
          </a:xfrm>
        </p:spPr>
        <p:style>
          <a:lnRef idx="2">
            <a:schemeClr val="accent1"/>
          </a:lnRef>
          <a:fillRef idx="1">
            <a:schemeClr val="lt1"/>
          </a:fillRef>
          <a:effectRef idx="0">
            <a:schemeClr val="accent1"/>
          </a:effectRef>
          <a:fontRef idx="minor">
            <a:schemeClr val="dk1"/>
          </a:fontRef>
        </p:style>
        <p:txBody>
          <a:bodyPr>
            <a:normAutofit/>
          </a:bodyPr>
          <a:lstStyle/>
          <a:p>
            <a:r>
              <a:rPr lang="es-ES" dirty="0"/>
              <a:t>3.	Objetivos específicos y Competencias que el participante adquirirá al finalizar el curso</a:t>
            </a:r>
            <a:endParaRPr lang="es-CO" dirty="0"/>
          </a:p>
        </p:txBody>
      </p:sp>
      <p:sp>
        <p:nvSpPr>
          <p:cNvPr id="3" name="Marcador de contenido 2">
            <a:extLst>
              <a:ext uri="{FF2B5EF4-FFF2-40B4-BE49-F238E27FC236}">
                <a16:creationId xmlns:a16="http://schemas.microsoft.com/office/drawing/2014/main" id="{2A2F430A-9B7D-B377-39B5-AAF7BB2B70C5}"/>
              </a:ext>
            </a:extLst>
          </p:cNvPr>
          <p:cNvSpPr>
            <a:spLocks noGrp="1"/>
          </p:cNvSpPr>
          <p:nvPr>
            <p:ph idx="1"/>
          </p:nvPr>
        </p:nvSpPr>
        <p:spPr>
          <a:xfrm>
            <a:off x="677333" y="2160589"/>
            <a:ext cx="10467993" cy="4211931"/>
          </a:xfrm>
        </p:spPr>
        <p:style>
          <a:lnRef idx="2">
            <a:schemeClr val="dk1"/>
          </a:lnRef>
          <a:fillRef idx="1">
            <a:schemeClr val="lt1"/>
          </a:fillRef>
          <a:effectRef idx="0">
            <a:schemeClr val="dk1"/>
          </a:effectRef>
          <a:fontRef idx="minor">
            <a:schemeClr val="dk1"/>
          </a:fontRef>
        </p:style>
        <p:txBody>
          <a:bodyPr>
            <a:normAutofit/>
          </a:bodyPr>
          <a:lstStyle/>
          <a:p>
            <a:r>
              <a:rPr lang="es-ES" sz="3600" dirty="0"/>
              <a:t>Regímenes especiales o sectoriales: </a:t>
            </a:r>
          </a:p>
          <a:p>
            <a:r>
              <a:rPr lang="es-ES" sz="3600" dirty="0"/>
              <a:t>Actores armados. </a:t>
            </a:r>
          </a:p>
          <a:p>
            <a:r>
              <a:rPr lang="es-ES" sz="3600" dirty="0"/>
              <a:t>Administración de justicia.</a:t>
            </a:r>
          </a:p>
          <a:p>
            <a:r>
              <a:rPr lang="es-ES" sz="3600" dirty="0"/>
              <a:t>Sistema carcelario</a:t>
            </a:r>
          </a:p>
          <a:p>
            <a:r>
              <a:rPr lang="es-ES" sz="3600" dirty="0"/>
              <a:t>Responsabilidad medioambiental</a:t>
            </a:r>
          </a:p>
          <a:p>
            <a:r>
              <a:rPr lang="es-ES" sz="3600" dirty="0"/>
              <a:t>Acción de repetición. </a:t>
            </a:r>
          </a:p>
          <a:p>
            <a:endParaRPr lang="es-CO" dirty="0"/>
          </a:p>
        </p:txBody>
      </p:sp>
    </p:spTree>
    <p:extLst>
      <p:ext uri="{BB962C8B-B14F-4D97-AF65-F5344CB8AC3E}">
        <p14:creationId xmlns:p14="http://schemas.microsoft.com/office/powerpoint/2010/main" val="4205036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E9F1496-7735-14E1-BC76-9A43DDC89329}"/>
              </a:ext>
            </a:extLst>
          </p:cNvPr>
          <p:cNvSpPr>
            <a:spLocks noGrp="1"/>
          </p:cNvSpPr>
          <p:nvPr>
            <p:ph type="title"/>
          </p:nvPr>
        </p:nvSpPr>
        <p:spPr/>
        <p:txBody>
          <a:bodyPr/>
          <a:lstStyle/>
          <a:p>
            <a:r>
              <a:rPr lang="es-CO" dirty="0"/>
              <a:t> 3. Metodología</a:t>
            </a:r>
          </a:p>
        </p:txBody>
      </p:sp>
      <p:sp>
        <p:nvSpPr>
          <p:cNvPr id="3" name="Marcador de contenido 2">
            <a:extLst>
              <a:ext uri="{FF2B5EF4-FFF2-40B4-BE49-F238E27FC236}">
                <a16:creationId xmlns:a16="http://schemas.microsoft.com/office/drawing/2014/main" id="{69E97680-22D8-19F6-4F28-B448FC1550B0}"/>
              </a:ext>
            </a:extLst>
          </p:cNvPr>
          <p:cNvSpPr>
            <a:spLocks noGrp="1"/>
          </p:cNvSpPr>
          <p:nvPr>
            <p:ph idx="1"/>
          </p:nvPr>
        </p:nvSpPr>
        <p:spPr>
          <a:xfrm>
            <a:off x="677334" y="1751163"/>
            <a:ext cx="10580138" cy="4290200"/>
          </a:xfrm>
        </p:spPr>
        <p:style>
          <a:lnRef idx="2">
            <a:schemeClr val="dk1"/>
          </a:lnRef>
          <a:fillRef idx="1">
            <a:schemeClr val="lt1"/>
          </a:fillRef>
          <a:effectRef idx="0">
            <a:schemeClr val="dk1"/>
          </a:effectRef>
          <a:fontRef idx="minor">
            <a:schemeClr val="dk1"/>
          </a:fontRef>
        </p:style>
        <p:txBody>
          <a:bodyPr>
            <a:normAutofit/>
          </a:bodyPr>
          <a:lstStyle/>
          <a:p>
            <a:pPr marL="0" indent="0" algn="just">
              <a:buNone/>
            </a:pPr>
            <a:r>
              <a:rPr lang="es-ES_tradnl" sz="4000" dirty="0">
                <a:effectLst/>
                <a:latin typeface="Calibri" panose="020F0502020204030204" pitchFamily="34" charset="0"/>
                <a:ea typeface="MS Mincho" panose="02020609040205080304" pitchFamily="49" charset="-128"/>
                <a:cs typeface="Cambria" panose="02040503050406030204" pitchFamily="18" charset="0"/>
              </a:rPr>
              <a:t>La metodología que se empleará será tanto teórica como práctica, es decir el profesor hará una presentación del tema en la primera parte del curso y en la segunda parte, se empleará un sistema basado en casos para aplicar lo aprendido. </a:t>
            </a:r>
            <a:endParaRPr lang="es-CO" sz="4000" dirty="0">
              <a:effectLst/>
              <a:latin typeface="Cambria" panose="02040503050406030204" pitchFamily="18" charset="0"/>
              <a:ea typeface="MS Mincho" panose="02020609040205080304" pitchFamily="49" charset="-128"/>
              <a:cs typeface="Times New Roman" panose="02020603050405020304" pitchFamily="18" charset="0"/>
            </a:endParaRPr>
          </a:p>
          <a:p>
            <a:pPr marL="0" indent="0">
              <a:buNone/>
            </a:pPr>
            <a:endParaRPr lang="es-CO" dirty="0"/>
          </a:p>
        </p:txBody>
      </p:sp>
    </p:spTree>
    <p:extLst>
      <p:ext uri="{BB962C8B-B14F-4D97-AF65-F5344CB8AC3E}">
        <p14:creationId xmlns:p14="http://schemas.microsoft.com/office/powerpoint/2010/main" val="31474104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FFD4DFF-3BF8-E835-24D6-276827B1FF1B}"/>
              </a:ext>
            </a:extLst>
          </p:cNvPr>
          <p:cNvSpPr>
            <a:spLocks noGrp="1"/>
          </p:cNvSpPr>
          <p:nvPr>
            <p:ph type="title"/>
          </p:nvPr>
        </p:nvSpPr>
        <p:spPr>
          <a:xfrm>
            <a:off x="677334" y="609600"/>
            <a:ext cx="10899314" cy="1320800"/>
          </a:xfrm>
        </p:spPr>
        <p:txBody>
          <a:bodyPr/>
          <a:lstStyle/>
          <a:p>
            <a:r>
              <a:rPr lang="es-ES" dirty="0"/>
              <a:t>PARTE 1. ASPECTOS GENERALES DE LA RESPONSABILIDAD ESTATAL</a:t>
            </a:r>
            <a:endParaRPr lang="es-CO" dirty="0"/>
          </a:p>
        </p:txBody>
      </p:sp>
      <p:sp>
        <p:nvSpPr>
          <p:cNvPr id="3" name="Marcador de contenido 2">
            <a:extLst>
              <a:ext uri="{FF2B5EF4-FFF2-40B4-BE49-F238E27FC236}">
                <a16:creationId xmlns:a16="http://schemas.microsoft.com/office/drawing/2014/main" id="{3DD6A1A6-3611-6BF6-99FD-217E6061E6C1}"/>
              </a:ext>
            </a:extLst>
          </p:cNvPr>
          <p:cNvSpPr>
            <a:spLocks noGrp="1"/>
          </p:cNvSpPr>
          <p:nvPr>
            <p:ph idx="1"/>
          </p:nvPr>
        </p:nvSpPr>
        <p:spPr>
          <a:xfrm>
            <a:off x="677333" y="2160589"/>
            <a:ext cx="10899315" cy="3880773"/>
          </a:xfrm>
        </p:spPr>
        <p:style>
          <a:lnRef idx="2">
            <a:schemeClr val="dk1"/>
          </a:lnRef>
          <a:fillRef idx="1">
            <a:schemeClr val="lt1"/>
          </a:fillRef>
          <a:effectRef idx="0">
            <a:schemeClr val="dk1"/>
          </a:effectRef>
          <a:fontRef idx="minor">
            <a:schemeClr val="dk1"/>
          </a:fontRef>
        </p:style>
        <p:txBody>
          <a:bodyPr>
            <a:normAutofit/>
          </a:bodyPr>
          <a:lstStyle/>
          <a:p>
            <a:pPr marL="0" indent="0">
              <a:buNone/>
            </a:pPr>
            <a:r>
              <a:rPr lang="es-ES" sz="2800" dirty="0"/>
              <a:t>1. Historia de la responsabilidad del Estado : </a:t>
            </a:r>
          </a:p>
          <a:p>
            <a:pPr marL="0" indent="0">
              <a:buNone/>
            </a:pPr>
            <a:r>
              <a:rPr lang="es-ES" sz="2800" dirty="0"/>
              <a:t>1.1. Jurisdicción civil </a:t>
            </a:r>
          </a:p>
          <a:p>
            <a:pPr marL="0" indent="0">
              <a:buNone/>
            </a:pPr>
            <a:r>
              <a:rPr lang="es-ES" sz="2800" dirty="0"/>
              <a:t>1.2. Jurisdicción administrativa</a:t>
            </a:r>
          </a:p>
          <a:p>
            <a:pPr marL="0" indent="0">
              <a:buNone/>
            </a:pPr>
            <a:r>
              <a:rPr lang="es-ES" sz="2800" dirty="0"/>
              <a:t>2. La responsabilidad en la actualidad </a:t>
            </a:r>
          </a:p>
          <a:p>
            <a:pPr marL="0" indent="0">
              <a:buNone/>
            </a:pPr>
            <a:r>
              <a:rPr lang="es-ES" sz="2800" dirty="0"/>
              <a:t>2.1. Régimen jurídico</a:t>
            </a:r>
          </a:p>
          <a:p>
            <a:pPr marL="0" indent="0">
              <a:buNone/>
            </a:pPr>
            <a:r>
              <a:rPr lang="es-ES" sz="2800" dirty="0"/>
              <a:t>2.2. Funciones de la responsabilidad </a:t>
            </a:r>
          </a:p>
          <a:p>
            <a:pPr marL="0" indent="0">
              <a:buNone/>
            </a:pPr>
            <a:r>
              <a:rPr lang="es-ES" sz="2800" dirty="0"/>
              <a:t>2.3. Sus principales discusiones y perspectivas</a:t>
            </a:r>
          </a:p>
          <a:p>
            <a:endParaRPr lang="es-CO" dirty="0"/>
          </a:p>
        </p:txBody>
      </p:sp>
    </p:spTree>
    <p:extLst>
      <p:ext uri="{BB962C8B-B14F-4D97-AF65-F5344CB8AC3E}">
        <p14:creationId xmlns:p14="http://schemas.microsoft.com/office/powerpoint/2010/main" val="22694274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FFD4DFF-3BF8-E835-24D6-276827B1FF1B}"/>
              </a:ext>
            </a:extLst>
          </p:cNvPr>
          <p:cNvSpPr>
            <a:spLocks noGrp="1"/>
          </p:cNvSpPr>
          <p:nvPr>
            <p:ph type="title"/>
          </p:nvPr>
        </p:nvSpPr>
        <p:spPr>
          <a:xfrm>
            <a:off x="677334" y="609600"/>
            <a:ext cx="10899314" cy="1320800"/>
          </a:xfrm>
        </p:spPr>
        <p:txBody>
          <a:bodyPr/>
          <a:lstStyle/>
          <a:p>
            <a:r>
              <a:rPr lang="es-ES" dirty="0"/>
              <a:t>PARTE 1. ASPECTOS GENERALES DE LA RESPONSABILIDAD ESTATAL</a:t>
            </a:r>
            <a:endParaRPr lang="es-CO" dirty="0"/>
          </a:p>
        </p:txBody>
      </p:sp>
      <p:sp>
        <p:nvSpPr>
          <p:cNvPr id="3" name="Marcador de contenido 2">
            <a:extLst>
              <a:ext uri="{FF2B5EF4-FFF2-40B4-BE49-F238E27FC236}">
                <a16:creationId xmlns:a16="http://schemas.microsoft.com/office/drawing/2014/main" id="{3DD6A1A6-3611-6BF6-99FD-217E6061E6C1}"/>
              </a:ext>
            </a:extLst>
          </p:cNvPr>
          <p:cNvSpPr>
            <a:spLocks noGrp="1"/>
          </p:cNvSpPr>
          <p:nvPr>
            <p:ph idx="1"/>
          </p:nvPr>
        </p:nvSpPr>
        <p:spPr>
          <a:xfrm>
            <a:off x="522058" y="2203721"/>
            <a:ext cx="10899315" cy="3880773"/>
          </a:xfrm>
        </p:spPr>
        <p:style>
          <a:lnRef idx="2">
            <a:schemeClr val="dk1"/>
          </a:lnRef>
          <a:fillRef idx="1">
            <a:schemeClr val="lt1"/>
          </a:fillRef>
          <a:effectRef idx="0">
            <a:schemeClr val="dk1"/>
          </a:effectRef>
          <a:fontRef idx="minor">
            <a:schemeClr val="dk1"/>
          </a:fontRef>
        </p:style>
        <p:txBody>
          <a:bodyPr>
            <a:normAutofit lnSpcReduction="10000"/>
          </a:bodyPr>
          <a:lstStyle/>
          <a:p>
            <a:pPr marL="0" indent="0">
              <a:buNone/>
            </a:pPr>
            <a:r>
              <a:rPr lang="es-ES" dirty="0"/>
              <a:t>3. Los elementos de la responsabilidad (Parte 1)</a:t>
            </a:r>
          </a:p>
          <a:p>
            <a:pPr marL="0" indent="0">
              <a:buNone/>
            </a:pPr>
            <a:r>
              <a:rPr lang="es-ES" dirty="0"/>
              <a:t>3.1. La noción del daño antijurídico</a:t>
            </a:r>
          </a:p>
          <a:p>
            <a:pPr marL="0" indent="0">
              <a:buNone/>
            </a:pPr>
            <a:r>
              <a:rPr lang="es-ES" dirty="0"/>
              <a:t>3.2. Los elementos constitutivos del daño</a:t>
            </a:r>
          </a:p>
          <a:p>
            <a:pPr marL="0" indent="0">
              <a:buNone/>
            </a:pPr>
            <a:r>
              <a:rPr lang="es-ES" dirty="0"/>
              <a:t>3.3. Los tipos de daños </a:t>
            </a:r>
          </a:p>
          <a:p>
            <a:pPr marL="0" indent="0">
              <a:buNone/>
            </a:pPr>
            <a:r>
              <a:rPr lang="es-ES" dirty="0"/>
              <a:t>4. Los elementos de la responsabilidad (Parte 2)</a:t>
            </a:r>
          </a:p>
          <a:p>
            <a:pPr marL="0" indent="0">
              <a:buNone/>
            </a:pPr>
            <a:r>
              <a:rPr lang="es-ES" dirty="0"/>
              <a:t>4.1. Las personas que pueden generar la responsabilidad estatal</a:t>
            </a:r>
          </a:p>
          <a:p>
            <a:pPr marL="0" indent="0">
              <a:buNone/>
            </a:pPr>
            <a:r>
              <a:rPr lang="es-ES" dirty="0"/>
              <a:t>4.2. Los títulos de imputación </a:t>
            </a:r>
          </a:p>
          <a:p>
            <a:pPr marL="0" indent="0">
              <a:buNone/>
            </a:pPr>
            <a:r>
              <a:rPr lang="es-ES" dirty="0"/>
              <a:t>5. Los elementos de la responsabilidad (Parte 3)</a:t>
            </a:r>
          </a:p>
          <a:p>
            <a:pPr marL="0" indent="0">
              <a:buNone/>
            </a:pPr>
            <a:r>
              <a:rPr lang="es-ES" dirty="0"/>
              <a:t>5.1. La relación de causalidad.</a:t>
            </a:r>
          </a:p>
          <a:p>
            <a:pPr marL="0" indent="0">
              <a:buNone/>
            </a:pPr>
            <a:r>
              <a:rPr lang="es-ES" dirty="0"/>
              <a:t>5.2. La exoneración de la responsabilidad </a:t>
            </a:r>
          </a:p>
          <a:p>
            <a:endParaRPr lang="es-CO" dirty="0"/>
          </a:p>
        </p:txBody>
      </p:sp>
    </p:spTree>
    <p:extLst>
      <p:ext uri="{BB962C8B-B14F-4D97-AF65-F5344CB8AC3E}">
        <p14:creationId xmlns:p14="http://schemas.microsoft.com/office/powerpoint/2010/main" val="16754782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FFD4DFF-3BF8-E835-24D6-276827B1FF1B}"/>
              </a:ext>
            </a:extLst>
          </p:cNvPr>
          <p:cNvSpPr>
            <a:spLocks noGrp="1"/>
          </p:cNvSpPr>
          <p:nvPr>
            <p:ph type="title"/>
          </p:nvPr>
        </p:nvSpPr>
        <p:spPr>
          <a:xfrm>
            <a:off x="677334" y="609600"/>
            <a:ext cx="10899314" cy="1320800"/>
          </a:xfrm>
        </p:spPr>
        <p:txBody>
          <a:bodyPr/>
          <a:lstStyle/>
          <a:p>
            <a:r>
              <a:rPr lang="es-ES" dirty="0"/>
              <a:t>PARTE 1. ASPECTOS GENERALES DE LA RESPONSABILIDAD ESTATAL</a:t>
            </a:r>
            <a:endParaRPr lang="es-CO" dirty="0"/>
          </a:p>
        </p:txBody>
      </p:sp>
      <p:sp>
        <p:nvSpPr>
          <p:cNvPr id="3" name="Marcador de contenido 2">
            <a:extLst>
              <a:ext uri="{FF2B5EF4-FFF2-40B4-BE49-F238E27FC236}">
                <a16:creationId xmlns:a16="http://schemas.microsoft.com/office/drawing/2014/main" id="{3DD6A1A6-3611-6BF6-99FD-217E6061E6C1}"/>
              </a:ext>
            </a:extLst>
          </p:cNvPr>
          <p:cNvSpPr>
            <a:spLocks noGrp="1"/>
          </p:cNvSpPr>
          <p:nvPr>
            <p:ph idx="1"/>
          </p:nvPr>
        </p:nvSpPr>
        <p:spPr>
          <a:xfrm>
            <a:off x="522058" y="2203721"/>
            <a:ext cx="10899315" cy="3880773"/>
          </a:xfrm>
        </p:spPr>
        <p:style>
          <a:lnRef idx="2">
            <a:schemeClr val="dk1"/>
          </a:lnRef>
          <a:fillRef idx="1">
            <a:schemeClr val="lt1"/>
          </a:fillRef>
          <a:effectRef idx="0">
            <a:schemeClr val="dk1"/>
          </a:effectRef>
          <a:fontRef idx="minor">
            <a:schemeClr val="dk1"/>
          </a:fontRef>
        </p:style>
        <p:txBody>
          <a:bodyPr>
            <a:normAutofit lnSpcReduction="10000"/>
          </a:bodyPr>
          <a:lstStyle/>
          <a:p>
            <a:pPr marL="0" indent="0">
              <a:buNone/>
            </a:pPr>
            <a:r>
              <a:rPr lang="es-ES" dirty="0"/>
              <a:t>3. Los elementos de la responsabilidad (Parte 1)</a:t>
            </a:r>
          </a:p>
          <a:p>
            <a:pPr marL="0" indent="0">
              <a:buNone/>
            </a:pPr>
            <a:r>
              <a:rPr lang="es-ES" dirty="0"/>
              <a:t>3.1. La noción del daño antijurídico</a:t>
            </a:r>
          </a:p>
          <a:p>
            <a:pPr marL="0" indent="0">
              <a:buNone/>
            </a:pPr>
            <a:r>
              <a:rPr lang="es-ES" dirty="0"/>
              <a:t>3.2. Los elementos constitutivos del daño</a:t>
            </a:r>
          </a:p>
          <a:p>
            <a:pPr marL="0" indent="0">
              <a:buNone/>
            </a:pPr>
            <a:r>
              <a:rPr lang="es-ES" dirty="0"/>
              <a:t>3.3. Los tipos de daños </a:t>
            </a:r>
          </a:p>
          <a:p>
            <a:pPr marL="0" indent="0">
              <a:buNone/>
            </a:pPr>
            <a:r>
              <a:rPr lang="es-ES" dirty="0"/>
              <a:t>4. Los elementos de la responsabilidad (Parte 2)</a:t>
            </a:r>
          </a:p>
          <a:p>
            <a:pPr marL="0" indent="0">
              <a:buNone/>
            </a:pPr>
            <a:r>
              <a:rPr lang="es-ES" dirty="0"/>
              <a:t>4.1. Las personas que pueden generar la responsabilidad estatal</a:t>
            </a:r>
          </a:p>
          <a:p>
            <a:pPr marL="0" indent="0">
              <a:buNone/>
            </a:pPr>
            <a:r>
              <a:rPr lang="es-ES" dirty="0"/>
              <a:t>4.2. Los títulos de imputación </a:t>
            </a:r>
          </a:p>
          <a:p>
            <a:pPr marL="0" indent="0">
              <a:buNone/>
            </a:pPr>
            <a:r>
              <a:rPr lang="es-ES" dirty="0"/>
              <a:t>5. Los elementos de la responsabilidad (Parte 3)</a:t>
            </a:r>
          </a:p>
          <a:p>
            <a:pPr marL="0" indent="0">
              <a:buNone/>
            </a:pPr>
            <a:r>
              <a:rPr lang="es-ES" dirty="0"/>
              <a:t>5.1. La relación de causalidad.</a:t>
            </a:r>
          </a:p>
          <a:p>
            <a:pPr marL="0" indent="0">
              <a:buNone/>
            </a:pPr>
            <a:r>
              <a:rPr lang="es-ES" dirty="0"/>
              <a:t>5.2. La exoneración de la responsabilidad </a:t>
            </a:r>
          </a:p>
          <a:p>
            <a:endParaRPr lang="es-CO" dirty="0"/>
          </a:p>
        </p:txBody>
      </p:sp>
    </p:spTree>
    <p:extLst>
      <p:ext uri="{BB962C8B-B14F-4D97-AF65-F5344CB8AC3E}">
        <p14:creationId xmlns:p14="http://schemas.microsoft.com/office/powerpoint/2010/main" val="1490208238"/>
      </p:ext>
    </p:extLst>
  </p:cSld>
  <p:clrMapOvr>
    <a:masterClrMapping/>
  </p:clrMapOvr>
</p:sld>
</file>

<file path=ppt/theme/theme1.xml><?xml version="1.0" encoding="utf-8"?>
<a:theme xmlns:a="http://schemas.openxmlformats.org/drawingml/2006/main" name="Faceta">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25</TotalTime>
  <Words>694</Words>
  <Application>Microsoft Office PowerPoint</Application>
  <PresentationFormat>Panorámica</PresentationFormat>
  <Paragraphs>72</Paragraphs>
  <Slides>11</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11</vt:i4>
      </vt:variant>
    </vt:vector>
  </HeadingPairs>
  <TitlesOfParts>
    <vt:vector size="18" baseType="lpstr">
      <vt:lpstr>Arial</vt:lpstr>
      <vt:lpstr>Calibri</vt:lpstr>
      <vt:lpstr>Calibri Light</vt:lpstr>
      <vt:lpstr>Cambria</vt:lpstr>
      <vt:lpstr>Trebuchet MS</vt:lpstr>
      <vt:lpstr>Wingdings 3</vt:lpstr>
      <vt:lpstr>Faceta</vt:lpstr>
      <vt:lpstr>CURSO DE RESPONSABILIDAD EXTRACONTRACTUAL  </vt:lpstr>
      <vt:lpstr>1. Descripción:</vt:lpstr>
      <vt:lpstr>2. Objetivo General:</vt:lpstr>
      <vt:lpstr>3. Objetivos específicos y Competencias que el participante adquirirá al finalizar el curso</vt:lpstr>
      <vt:lpstr>3. Objetivos específicos y Competencias que el participante adquirirá al finalizar el curso</vt:lpstr>
      <vt:lpstr> 3. Metodología</vt:lpstr>
      <vt:lpstr>PARTE 1. ASPECTOS GENERALES DE LA RESPONSABILIDAD ESTATAL</vt:lpstr>
      <vt:lpstr>PARTE 1. ASPECTOS GENERALES DE LA RESPONSABILIDAD ESTATAL</vt:lpstr>
      <vt:lpstr>PARTE 1. ASPECTOS GENERALES DE LA RESPONSABILIDAD ESTATAL</vt:lpstr>
      <vt:lpstr>PARTE 2. TEMAS SECTORIALES DE LA RESPONSABILIDAD ESTATAL  </vt:lpstr>
      <vt:lpstr>PÁGINA WEB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Hugo Andres Arenas Mendoza</dc:creator>
  <cp:lastModifiedBy>hugo andres arenas mendoza</cp:lastModifiedBy>
  <cp:revision>18</cp:revision>
  <dcterms:created xsi:type="dcterms:W3CDTF">2023-07-24T21:47:46Z</dcterms:created>
  <dcterms:modified xsi:type="dcterms:W3CDTF">2025-08-06T13:50:58Z</dcterms:modified>
</cp:coreProperties>
</file>