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2" r:id="rId3"/>
    <p:sldMasterId id="2147483654" r:id="rId4"/>
    <p:sldMasterId id="2147483656" r:id="rId5"/>
    <p:sldMasterId id="2147483658" r:id="rId6"/>
    <p:sldMasterId id="2147483716" r:id="rId7"/>
  </p:sldMasterIdLst>
  <p:sldIdLst>
    <p:sldId id="256" r:id="rId8"/>
    <p:sldId id="258" r:id="rId9"/>
    <p:sldId id="257" r:id="rId10"/>
    <p:sldId id="263" r:id="rId11"/>
    <p:sldId id="268" r:id="rId12"/>
    <p:sldId id="274" r:id="rId13"/>
    <p:sldId id="277" r:id="rId14"/>
    <p:sldId id="281" r:id="rId15"/>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605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4792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510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487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61725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574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006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599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5672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49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2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286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66427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7368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95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6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99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9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61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164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0714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9280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7.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5050" cy="6856287"/>
          </a:xfrm>
          <a:prstGeom prst="rect">
            <a:avLst/>
          </a:prstGeom>
        </p:spPr>
      </p:pic>
    </p:spTree>
    <p:extLst>
      <p:ext uri="{BB962C8B-B14F-4D97-AF65-F5344CB8AC3E}">
        <p14:creationId xmlns:p14="http://schemas.microsoft.com/office/powerpoint/2010/main" val="260763817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2281" y="93084"/>
            <a:ext cx="6315075" cy="1628775"/>
          </a:xfrm>
          <a:prstGeom prst="rect">
            <a:avLst/>
          </a:prstGeom>
        </p:spPr>
      </p:pic>
    </p:spTree>
    <p:extLst>
      <p:ext uri="{BB962C8B-B14F-4D97-AF65-F5344CB8AC3E}">
        <p14:creationId xmlns:p14="http://schemas.microsoft.com/office/powerpoint/2010/main" val="5666798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5" y="-1"/>
            <a:ext cx="12313342" cy="6932023"/>
          </a:xfrm>
          <a:prstGeom prst="rect">
            <a:avLst/>
          </a:prstGeom>
        </p:spPr>
      </p:pic>
    </p:spTree>
    <p:extLst>
      <p:ext uri="{BB962C8B-B14F-4D97-AF65-F5344CB8AC3E}">
        <p14:creationId xmlns:p14="http://schemas.microsoft.com/office/powerpoint/2010/main" val="1248941757"/>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2" y="0"/>
            <a:ext cx="12181855" cy="6858000"/>
          </a:xfrm>
          <a:prstGeom prst="rect">
            <a:avLst/>
          </a:prstGeom>
        </p:spPr>
      </p:pic>
    </p:spTree>
    <p:extLst>
      <p:ext uri="{BB962C8B-B14F-4D97-AF65-F5344CB8AC3E}">
        <p14:creationId xmlns:p14="http://schemas.microsoft.com/office/powerpoint/2010/main" val="4273299042"/>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Tree>
    <p:extLst>
      <p:ext uri="{BB962C8B-B14F-4D97-AF65-F5344CB8AC3E}">
        <p14:creationId xmlns:p14="http://schemas.microsoft.com/office/powerpoint/2010/main" val="401550082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2" y="0"/>
            <a:ext cx="12181855" cy="6858000"/>
          </a:xfrm>
          <a:prstGeom prst="rect">
            <a:avLst/>
          </a:prstGeom>
        </p:spPr>
      </p:pic>
    </p:spTree>
    <p:extLst>
      <p:ext uri="{BB962C8B-B14F-4D97-AF65-F5344CB8AC3E}">
        <p14:creationId xmlns:p14="http://schemas.microsoft.com/office/powerpoint/2010/main" val="2808511053"/>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64908159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18707" y="2386359"/>
            <a:ext cx="736504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419" sz="4000" b="1" dirty="0">
                <a:solidFill>
                  <a:schemeClr val="tx1">
                    <a:lumMod val="75000"/>
                    <a:lumOff val="25000"/>
                  </a:schemeClr>
                </a:solidFill>
                <a:latin typeface="Century Gothic" panose="020B0502020202020204" pitchFamily="34" charset="0"/>
                <a:cs typeface="Arial" panose="020B0604020202020204" pitchFamily="34" charset="0"/>
              </a:rPr>
              <a:t>RESPONSABILIDAD </a:t>
            </a:r>
          </a:p>
          <a:p>
            <a:pPr algn="ctr"/>
            <a:r>
              <a:rPr lang="es-419" sz="4000" b="1" dirty="0">
                <a:solidFill>
                  <a:schemeClr val="tx1">
                    <a:lumMod val="75000"/>
                    <a:lumOff val="25000"/>
                  </a:schemeClr>
                </a:solidFill>
                <a:latin typeface="Century Gothic" panose="020B0502020202020204" pitchFamily="34" charset="0"/>
                <a:cs typeface="Arial" panose="020B0604020202020204" pitchFamily="34" charset="0"/>
              </a:rPr>
              <a:t>EXTACONTRACTUAL DEL ESTADO</a:t>
            </a:r>
          </a:p>
        </p:txBody>
      </p:sp>
      <p:sp>
        <p:nvSpPr>
          <p:cNvPr id="3" name="CuadroTexto 2">
            <a:extLst>
              <a:ext uri="{FF2B5EF4-FFF2-40B4-BE49-F238E27FC236}">
                <a16:creationId xmlns:a16="http://schemas.microsoft.com/office/drawing/2014/main" id="{91D13506-6329-010E-48E7-5538361065D8}"/>
              </a:ext>
            </a:extLst>
          </p:cNvPr>
          <p:cNvSpPr txBox="1"/>
          <p:nvPr/>
        </p:nvSpPr>
        <p:spPr>
          <a:xfrm>
            <a:off x="6095999" y="5840490"/>
            <a:ext cx="554610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419" sz="2800" dirty="0">
                <a:solidFill>
                  <a:schemeClr val="tx1">
                    <a:lumMod val="75000"/>
                    <a:lumOff val="25000"/>
                  </a:schemeClr>
                </a:solidFill>
                <a:latin typeface="Century Gothic" panose="020B0502020202020204" pitchFamily="34" charset="0"/>
                <a:cs typeface="Arial" panose="020B0604020202020204" pitchFamily="34" charset="0"/>
              </a:rPr>
              <a:t>Hugo Andrés Arenas Mendoza</a:t>
            </a:r>
          </a:p>
        </p:txBody>
      </p:sp>
    </p:spTree>
    <p:extLst>
      <p:ext uri="{BB962C8B-B14F-4D97-AF65-F5344CB8AC3E}">
        <p14:creationId xmlns:p14="http://schemas.microsoft.com/office/powerpoint/2010/main" val="380671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3798" y="802567"/>
            <a:ext cx="8642112"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s-ES" sz="3600" dirty="0">
              <a:solidFill>
                <a:schemeClr val="tx1"/>
              </a:solidFill>
            </a:endParaRPr>
          </a:p>
          <a:p>
            <a:pPr algn="ctr"/>
            <a:r>
              <a:rPr lang="es-ES" sz="3600" dirty="0">
                <a:solidFill>
                  <a:schemeClr val="tx1"/>
                </a:solidFill>
              </a:rPr>
              <a:t>BREVE HISTORIA DE LA RESPONSABILIDAD ESTATAL EN COLOMBIA</a:t>
            </a:r>
          </a:p>
          <a:p>
            <a:pPr algn="ctr"/>
            <a:endParaRPr lang="es-ES" sz="3600" dirty="0">
              <a:solidFill>
                <a:schemeClr val="tx1"/>
              </a:solidFill>
            </a:endParaRPr>
          </a:p>
          <a:p>
            <a:pPr algn="just"/>
            <a:r>
              <a:rPr lang="es-ES" sz="3600" dirty="0">
                <a:solidFill>
                  <a:schemeClr val="tx1"/>
                </a:solidFill>
              </a:rPr>
              <a:t>1. La jurisdicción ordinaria (1864-1963)</a:t>
            </a:r>
          </a:p>
          <a:p>
            <a:pPr algn="just"/>
            <a:endParaRPr lang="es-ES" sz="3600" dirty="0">
              <a:solidFill>
                <a:schemeClr val="tx1"/>
              </a:solidFill>
            </a:endParaRPr>
          </a:p>
          <a:p>
            <a:pPr algn="just"/>
            <a:r>
              <a:rPr lang="es-ES" sz="3600" dirty="0">
                <a:solidFill>
                  <a:schemeClr val="tx1"/>
                </a:solidFill>
              </a:rPr>
              <a:t>2. La jurisdicción administrativa (1914-2023)</a:t>
            </a:r>
          </a:p>
          <a:p>
            <a:pPr algn="ctr"/>
            <a:endParaRPr lang="es-ES" sz="3600" dirty="0">
              <a:solidFill>
                <a:schemeClr val="tx1"/>
              </a:solidFill>
            </a:endParaRPr>
          </a:p>
        </p:txBody>
      </p:sp>
    </p:spTree>
    <p:extLst>
      <p:ext uri="{BB962C8B-B14F-4D97-AF65-F5344CB8AC3E}">
        <p14:creationId xmlns:p14="http://schemas.microsoft.com/office/powerpoint/2010/main" val="376304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5726" y="2142309"/>
            <a:ext cx="10850466"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419" sz="4400" dirty="0">
                <a:solidFill>
                  <a:schemeClr val="tx1">
                    <a:lumMod val="75000"/>
                    <a:lumOff val="25000"/>
                  </a:schemeClr>
                </a:solidFill>
                <a:latin typeface="Century Gothic" panose="020B0502020202020204" pitchFamily="34" charset="0"/>
                <a:cs typeface="Arial" panose="020B0604020202020204" pitchFamily="34" charset="0"/>
              </a:rPr>
              <a:t>Etapas de la responsabilidad estatal en la jurisdicción civil </a:t>
            </a:r>
          </a:p>
        </p:txBody>
      </p:sp>
      <p:sp>
        <p:nvSpPr>
          <p:cNvPr id="3" name="CuadroTexto 2"/>
          <p:cNvSpPr txBox="1"/>
          <p:nvPr/>
        </p:nvSpPr>
        <p:spPr>
          <a:xfrm>
            <a:off x="6992982" y="4542966"/>
            <a:ext cx="4563292" cy="430887"/>
          </a:xfrm>
          <a:prstGeom prst="rect">
            <a:avLst/>
          </a:prstGeom>
          <a:noFill/>
        </p:spPr>
        <p:txBody>
          <a:bodyPr wrap="square" rtlCol="0">
            <a:spAutoFit/>
          </a:bodyPr>
          <a:lstStyle/>
          <a:p>
            <a:r>
              <a:rPr lang="es-419" sz="2200" dirty="0">
                <a:solidFill>
                  <a:schemeClr val="bg1"/>
                </a:solidFill>
                <a:latin typeface="Arial Narrow" panose="020B0606020202030204" pitchFamily="34" charset="0"/>
              </a:rPr>
              <a:t> </a:t>
            </a:r>
          </a:p>
        </p:txBody>
      </p:sp>
    </p:spTree>
    <p:extLst>
      <p:ext uri="{BB962C8B-B14F-4D97-AF65-F5344CB8AC3E}">
        <p14:creationId xmlns:p14="http://schemas.microsoft.com/office/powerpoint/2010/main" val="339857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45F911-F191-6966-2228-D0B59ADED196}"/>
              </a:ext>
            </a:extLst>
          </p:cNvPr>
          <p:cNvSpPr txBox="1"/>
          <p:nvPr/>
        </p:nvSpPr>
        <p:spPr>
          <a:xfrm>
            <a:off x="6932022" y="2142309"/>
            <a:ext cx="4406537" cy="877163"/>
          </a:xfrm>
          <a:prstGeom prst="rect">
            <a:avLst/>
          </a:prstGeom>
          <a:noFill/>
        </p:spPr>
        <p:txBody>
          <a:bodyPr wrap="square" rtlCol="0">
            <a:spAutoFit/>
          </a:bodyPr>
          <a:lstStyle/>
          <a:p>
            <a:pPr algn="r"/>
            <a:r>
              <a:rPr lang="es-419" sz="5100" dirty="0">
                <a:solidFill>
                  <a:schemeClr val="tx1">
                    <a:lumMod val="75000"/>
                    <a:lumOff val="25000"/>
                  </a:schemeClr>
                </a:solidFill>
                <a:latin typeface="Century Gothic" panose="020B0502020202020204" pitchFamily="34" charset="0"/>
                <a:cs typeface="Arial" panose="020B0604020202020204" pitchFamily="34" charset="0"/>
              </a:rPr>
              <a:t>.</a:t>
            </a:r>
          </a:p>
        </p:txBody>
      </p:sp>
      <p:sp>
        <p:nvSpPr>
          <p:cNvPr id="3" name="CuadroTexto 2">
            <a:extLst>
              <a:ext uri="{FF2B5EF4-FFF2-40B4-BE49-F238E27FC236}">
                <a16:creationId xmlns:a16="http://schemas.microsoft.com/office/drawing/2014/main" id="{316C4ABF-B572-83FF-76DD-0755969656D6}"/>
              </a:ext>
            </a:extLst>
          </p:cNvPr>
          <p:cNvSpPr txBox="1"/>
          <p:nvPr/>
        </p:nvSpPr>
        <p:spPr>
          <a:xfrm>
            <a:off x="501192" y="2007838"/>
            <a:ext cx="11189616"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dirty="0">
                <a:solidFill>
                  <a:schemeClr val="tx1">
                    <a:lumMod val="75000"/>
                    <a:lumOff val="25000"/>
                  </a:schemeClr>
                </a:solidFill>
                <a:latin typeface="Century Gothic" panose="020B0502020202020204" pitchFamily="34" charset="0"/>
                <a:cs typeface="Arial" panose="020B0604020202020204" pitchFamily="34" charset="0"/>
              </a:rPr>
              <a:t>1. La responsabilidad estatal proferida por la Corte Suprema Federal a consecuencia de las guerras civiles mientras regía la Constitución de Rionegro (1863-1885). </a:t>
            </a:r>
          </a:p>
          <a:p>
            <a:pPr marL="457200" indent="-457200">
              <a:buAutoNum type="arabicPeriod"/>
            </a:pPr>
            <a:endParaRPr lang="es-ES" sz="2000" dirty="0">
              <a:solidFill>
                <a:schemeClr val="tx1">
                  <a:lumMod val="75000"/>
                  <a:lumOff val="25000"/>
                </a:schemeClr>
              </a:solidFill>
              <a:latin typeface="Century Gothic" panose="020B0502020202020204" pitchFamily="34" charset="0"/>
              <a:cs typeface="Arial" panose="020B0604020202020204" pitchFamily="34" charset="0"/>
            </a:endParaRPr>
          </a:p>
          <a:p>
            <a:r>
              <a:rPr lang="es-ES" sz="2000" dirty="0">
                <a:solidFill>
                  <a:schemeClr val="tx1">
                    <a:lumMod val="75000"/>
                    <a:lumOff val="25000"/>
                  </a:schemeClr>
                </a:solidFill>
                <a:latin typeface="Century Gothic" panose="020B0502020202020204" pitchFamily="34" charset="0"/>
                <a:cs typeface="Arial" panose="020B0604020202020204" pitchFamily="34" charset="0"/>
              </a:rPr>
              <a:t>2. Las primeras contribuciones de la Corte Suprema de Justicia en materia de responsabilidad del Estado (1886-1913).</a:t>
            </a:r>
          </a:p>
          <a:p>
            <a:endParaRPr lang="es-ES" sz="2000" dirty="0">
              <a:solidFill>
                <a:schemeClr val="tx1">
                  <a:lumMod val="75000"/>
                  <a:lumOff val="25000"/>
                </a:schemeClr>
              </a:solidFill>
              <a:latin typeface="Century Gothic" panose="020B0502020202020204" pitchFamily="34" charset="0"/>
              <a:cs typeface="Arial" panose="020B0604020202020204" pitchFamily="34" charset="0"/>
            </a:endParaRPr>
          </a:p>
          <a:p>
            <a:r>
              <a:rPr lang="es-ES" sz="2000" dirty="0">
                <a:solidFill>
                  <a:schemeClr val="tx1">
                    <a:lumMod val="75000"/>
                    <a:lumOff val="25000"/>
                  </a:schemeClr>
                </a:solidFill>
                <a:latin typeface="Century Gothic" panose="020B0502020202020204" pitchFamily="34" charset="0"/>
                <a:cs typeface="Arial" panose="020B0604020202020204" pitchFamily="34" charset="0"/>
              </a:rPr>
              <a:t>3. La consolidación de la jurisprudencia de la Corte Suprema de Justicia sobre responsabilidad patrimonial pública (1914-1940). </a:t>
            </a:r>
          </a:p>
          <a:p>
            <a:endParaRPr lang="es-ES" sz="2000" dirty="0">
              <a:solidFill>
                <a:schemeClr val="tx1">
                  <a:lumMod val="75000"/>
                  <a:lumOff val="25000"/>
                </a:schemeClr>
              </a:solidFill>
              <a:latin typeface="Century Gothic" panose="020B0502020202020204" pitchFamily="34" charset="0"/>
              <a:cs typeface="Arial" panose="020B0604020202020204" pitchFamily="34" charset="0"/>
            </a:endParaRPr>
          </a:p>
          <a:p>
            <a:r>
              <a:rPr lang="es-ES" sz="2000" dirty="0">
                <a:solidFill>
                  <a:schemeClr val="tx1">
                    <a:lumMod val="75000"/>
                    <a:lumOff val="25000"/>
                  </a:schemeClr>
                </a:solidFill>
                <a:latin typeface="Century Gothic" panose="020B0502020202020204" pitchFamily="34" charset="0"/>
                <a:cs typeface="Arial" panose="020B0604020202020204" pitchFamily="34" charset="0"/>
              </a:rPr>
              <a:t>4. Los últimos años de competencia de la Corte Suprema de Justicia para conocer de los casos de responsabilidad estatal por la entrada de la jurisdicción administrativa exclusiva (1941-1963).</a:t>
            </a:r>
          </a:p>
        </p:txBody>
      </p:sp>
    </p:spTree>
    <p:extLst>
      <p:ext uri="{BB962C8B-B14F-4D97-AF65-F5344CB8AC3E}">
        <p14:creationId xmlns:p14="http://schemas.microsoft.com/office/powerpoint/2010/main" val="360587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6161" y="1591828"/>
            <a:ext cx="1085967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3600" b="1" dirty="0">
                <a:solidFill>
                  <a:schemeClr val="tx1"/>
                </a:solidFill>
              </a:rPr>
              <a:t>1. La responsabilidad estatal proferida por la Corte Suprema Federal a consecuencia de las guerras civiles mientras regía la Constitución de Rionegro (1863-1885). </a:t>
            </a:r>
          </a:p>
          <a:p>
            <a:endParaRPr lang="es-ES" sz="3600" dirty="0">
              <a:solidFill>
                <a:schemeClr val="tx1"/>
              </a:solidFill>
            </a:endParaRPr>
          </a:p>
          <a:p>
            <a:pPr algn="ctr"/>
            <a:r>
              <a:rPr lang="es-ES" sz="3600" dirty="0">
                <a:solidFill>
                  <a:schemeClr val="tx1"/>
                </a:solidFill>
              </a:rPr>
              <a:t>1. Contexto histórico: El pensamiento liberal, la defensa de la propiedad y las guerras civiles (1860-1861)</a:t>
            </a:r>
          </a:p>
          <a:p>
            <a:pPr algn="ctr"/>
            <a:endParaRPr lang="es-ES" sz="3600" dirty="0">
              <a:solidFill>
                <a:schemeClr val="tx1"/>
              </a:solidFill>
            </a:endParaRPr>
          </a:p>
          <a:p>
            <a:pPr algn="ctr"/>
            <a:endParaRPr lang="es-ES" sz="3600" dirty="0">
              <a:solidFill>
                <a:schemeClr val="tx1"/>
              </a:solidFill>
            </a:endParaRPr>
          </a:p>
        </p:txBody>
      </p:sp>
    </p:spTree>
    <p:extLst>
      <p:ext uri="{BB962C8B-B14F-4D97-AF65-F5344CB8AC3E}">
        <p14:creationId xmlns:p14="http://schemas.microsoft.com/office/powerpoint/2010/main" val="152857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6161" y="1591828"/>
            <a:ext cx="10859678"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000" dirty="0">
                <a:solidFill>
                  <a:schemeClr val="tx1"/>
                </a:solidFill>
              </a:rPr>
              <a:t>2. PRIMERAS CONTRIBUCIONES DE LA CORTE SUPREMA DE JUSTICIA (1886-1913)</a:t>
            </a:r>
          </a:p>
          <a:p>
            <a:pPr algn="ctr"/>
            <a:endParaRPr lang="es-ES" sz="2000" dirty="0">
              <a:solidFill>
                <a:schemeClr val="tx1"/>
              </a:solidFill>
            </a:endParaRPr>
          </a:p>
          <a:p>
            <a:pPr algn="just"/>
            <a:r>
              <a:rPr lang="es-ES" sz="2000" b="1" dirty="0">
                <a:solidFill>
                  <a:schemeClr val="tx1"/>
                </a:solidFill>
              </a:rPr>
              <a:t>Constitución de 1886: </a:t>
            </a:r>
            <a:r>
              <a:rPr lang="es-ES" sz="2000" dirty="0">
                <a:solidFill>
                  <a:schemeClr val="tx1"/>
                </a:solidFill>
              </a:rPr>
              <a:t>Los artículos 19, 20, 21, 31 y 32. Los artículos 32 y 33 contenían las reglas con respecto a la propiedad privada en situación de guerra.</a:t>
            </a:r>
          </a:p>
          <a:p>
            <a:pPr algn="just"/>
            <a:endParaRPr lang="es-ES" sz="2000" dirty="0">
              <a:solidFill>
                <a:schemeClr val="tx1"/>
              </a:solidFill>
            </a:endParaRPr>
          </a:p>
          <a:p>
            <a:pPr algn="just"/>
            <a:r>
              <a:rPr lang="es-ES" sz="2000" b="1" dirty="0">
                <a:solidFill>
                  <a:schemeClr val="tx1"/>
                </a:solidFill>
              </a:rPr>
              <a:t>Código Civil de 1887: </a:t>
            </a:r>
            <a:r>
              <a:rPr lang="es-ES" sz="2000" dirty="0">
                <a:solidFill>
                  <a:schemeClr val="tx1"/>
                </a:solidFill>
              </a:rPr>
              <a:t>que fue la fuente normativa principal aplicada por la Corte Suprema de Justicia para fundamentar sus decisiones. El Código Civil colombiano defendía el derecho de propiedad privada, por lo que, si ocurría alguna violación o un daño a la propiedad por parte del Estado, tendría que ser indemnizado por su causante. El tema de responsabilidad civil extracontractual se divide en tres categorías que son: nociones generales, la responsabilidad por las personas que están bajo cuidado, vigilancia o dependencia de otro y la responsabilidad por las cosas.</a:t>
            </a:r>
          </a:p>
          <a:p>
            <a:pPr algn="just"/>
            <a:endParaRPr lang="es-ES" sz="2000" dirty="0">
              <a:solidFill>
                <a:schemeClr val="tx1"/>
              </a:solidFill>
            </a:endParaRPr>
          </a:p>
        </p:txBody>
      </p:sp>
    </p:spTree>
    <p:extLst>
      <p:ext uri="{BB962C8B-B14F-4D97-AF65-F5344CB8AC3E}">
        <p14:creationId xmlns:p14="http://schemas.microsoft.com/office/powerpoint/2010/main" val="66074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7210" y="751150"/>
            <a:ext cx="11337580"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b="1" dirty="0">
                <a:solidFill>
                  <a:schemeClr val="tx1"/>
                </a:solidFill>
              </a:rPr>
              <a:t>3. CONSOLIDACIÓN DE LA JURISPRUDENCIA DE LA CORTE SUPREMA DE JUSTICIA (1914-1940)</a:t>
            </a:r>
          </a:p>
          <a:p>
            <a:pPr algn="just"/>
            <a:endParaRPr lang="es-ES" sz="2400" b="1" dirty="0">
              <a:solidFill>
                <a:schemeClr val="tx1"/>
              </a:solidFill>
            </a:endParaRPr>
          </a:p>
          <a:p>
            <a:pPr algn="just"/>
            <a:r>
              <a:rPr lang="es-ES" sz="2400" dirty="0">
                <a:solidFill>
                  <a:schemeClr val="tx1"/>
                </a:solidFill>
              </a:rPr>
              <a:t>En 1914 se instauró la jurisdicción contenciosa administrativa y se le atribuyó el conocimiento residual de algunos temas de responsabilidad extracontractual. La jurisdicción especial conocería de los daños causados por las guerras.</a:t>
            </a:r>
          </a:p>
          <a:p>
            <a:pPr algn="just"/>
            <a:endParaRPr lang="es-ES" sz="2400" dirty="0">
              <a:solidFill>
                <a:schemeClr val="tx1"/>
              </a:solidFill>
            </a:endParaRPr>
          </a:p>
          <a:p>
            <a:pPr algn="just"/>
            <a:r>
              <a:rPr lang="es-ES" sz="2400" dirty="0">
                <a:solidFill>
                  <a:schemeClr val="tx1"/>
                </a:solidFill>
              </a:rPr>
              <a:t>En 1918 se pasará la competencia de los daños causados en ejecución de actos administrativos por ejecución de obras públicas, mientras la ordinaria mantendría el conocimiento general del tema.</a:t>
            </a:r>
          </a:p>
          <a:p>
            <a:pPr algn="just"/>
            <a:endParaRPr lang="es-ES" sz="2400" dirty="0">
              <a:solidFill>
                <a:schemeClr val="tx1"/>
              </a:solidFill>
            </a:endParaRPr>
          </a:p>
          <a:p>
            <a:pPr algn="just"/>
            <a:r>
              <a:rPr lang="es-ES" sz="2400" dirty="0">
                <a:solidFill>
                  <a:schemeClr val="tx1"/>
                </a:solidFill>
              </a:rPr>
              <a:t>En 1941 se expidió el Código Contencioso Administrativo —Ley 167— que repartió de nuevo la competencia entre las dos jurisdicciones y aumentó la competencia de la jurisdicción especial.</a:t>
            </a:r>
          </a:p>
        </p:txBody>
      </p:sp>
    </p:spTree>
    <p:extLst>
      <p:ext uri="{BB962C8B-B14F-4D97-AF65-F5344CB8AC3E}">
        <p14:creationId xmlns:p14="http://schemas.microsoft.com/office/powerpoint/2010/main" val="85194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492" y="1004525"/>
            <a:ext cx="11337580" cy="59400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lgn="just">
              <a:buNone/>
            </a:pPr>
            <a:r>
              <a:rPr lang="es-ES_tradnl" sz="2800" b="1" dirty="0"/>
              <a:t>4. Últimos años de competencia de la corte suprema de justicia en casos de responsabilidad estatal, por entrada de jurisdicción administrativa exclusiva (1941-1963)</a:t>
            </a:r>
          </a:p>
          <a:p>
            <a:pPr marL="0" indent="0" algn="just">
              <a:buNone/>
            </a:pPr>
            <a:endParaRPr lang="es-ES_tradnl" sz="2800" b="1" dirty="0"/>
          </a:p>
          <a:p>
            <a:pPr marL="0" indent="0" algn="just">
              <a:buNone/>
            </a:pPr>
            <a:r>
              <a:rPr lang="es-ES" sz="2400" dirty="0"/>
              <a:t>A partir de 1941 entró en vigencia el Código Contencioso Administrativo o Ley 167 de 1941, el cual amplió la competencia de la jurisdicción contenciosa administrativa en materia de responsabilidad extracontractual del Estado. </a:t>
            </a:r>
          </a:p>
          <a:p>
            <a:pPr marL="0" indent="0" algn="just">
              <a:buNone/>
            </a:pPr>
            <a:endParaRPr lang="es-ES" sz="2400" dirty="0"/>
          </a:p>
          <a:p>
            <a:pPr marL="0" indent="0" algn="just">
              <a:buNone/>
            </a:pPr>
            <a:r>
              <a:rPr lang="es-ES" sz="2400" dirty="0"/>
              <a:t>Su artículo 24 le atribuyó el conocimiento de las contenciones sobre suministros, empréstitos y expropiaciones en tiempo de guerra y las indemnizaciones a cargo del Estado por causa de trabajos públicos nacionales. </a:t>
            </a:r>
          </a:p>
          <a:p>
            <a:pPr marL="0" indent="0" algn="just">
              <a:buNone/>
            </a:pPr>
            <a:endParaRPr lang="es-ES" sz="2400" dirty="0"/>
          </a:p>
          <a:p>
            <a:pPr marL="0" indent="0" algn="just">
              <a:buNone/>
            </a:pPr>
            <a:r>
              <a:rPr lang="es-ES" sz="2400" dirty="0"/>
              <a:t>En consecuencia, la Corte Suprema de Justicia continuó conociendo de la gran mayoría de casos en los que se demandara al Estado por daños producidos a los particulares.</a:t>
            </a:r>
          </a:p>
          <a:p>
            <a:pPr marL="0" indent="0" algn="just">
              <a:buNone/>
            </a:pPr>
            <a:endParaRPr lang="es-ES" sz="2800" b="1" dirty="0"/>
          </a:p>
        </p:txBody>
      </p:sp>
    </p:spTree>
    <p:extLst>
      <p:ext uri="{BB962C8B-B14F-4D97-AF65-F5344CB8AC3E}">
        <p14:creationId xmlns:p14="http://schemas.microsoft.com/office/powerpoint/2010/main" val="396274582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1074</TotalTime>
  <Words>573</Words>
  <Application>Microsoft Office PowerPoint</Application>
  <PresentationFormat>Panorámica</PresentationFormat>
  <Paragraphs>41</Paragraphs>
  <Slides>8</Slides>
  <Notes>0</Notes>
  <HiddenSlides>0</HiddenSlides>
  <MMClips>0</MMClips>
  <ScaleCrop>false</ScaleCrop>
  <HeadingPairs>
    <vt:vector size="6" baseType="variant">
      <vt:variant>
        <vt:lpstr>Fuentes usadas</vt:lpstr>
      </vt:variant>
      <vt:variant>
        <vt:i4>5</vt:i4>
      </vt:variant>
      <vt:variant>
        <vt:lpstr>Tema</vt:lpstr>
      </vt:variant>
      <vt:variant>
        <vt:i4>7</vt:i4>
      </vt:variant>
      <vt:variant>
        <vt:lpstr>Títulos de diapositiva</vt:lpstr>
      </vt:variant>
      <vt:variant>
        <vt:i4>8</vt:i4>
      </vt:variant>
    </vt:vector>
  </HeadingPairs>
  <TitlesOfParts>
    <vt:vector size="20" baseType="lpstr">
      <vt:lpstr>Arial</vt:lpstr>
      <vt:lpstr>Arial Narrow</vt:lpstr>
      <vt:lpstr>Century Gothic</vt:lpstr>
      <vt:lpstr>Trebuchet MS</vt:lpstr>
      <vt:lpstr>Wingdings 3</vt:lpstr>
      <vt:lpstr>1_Tema de Office</vt:lpstr>
      <vt:lpstr>6_Tema de Office</vt:lpstr>
      <vt:lpstr>2_Tema de Office</vt:lpstr>
      <vt:lpstr>3_Tema de Office</vt:lpstr>
      <vt:lpstr>4_Tema de Office</vt:lpstr>
      <vt:lpstr>5_Tema de Office</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Esteban Bohorquez Guerrero</dc:creator>
  <cp:lastModifiedBy>hugo andres arenas mendoza</cp:lastModifiedBy>
  <cp:revision>92</cp:revision>
  <dcterms:created xsi:type="dcterms:W3CDTF">2021-12-21T16:00:19Z</dcterms:created>
  <dcterms:modified xsi:type="dcterms:W3CDTF">2025-08-06T13:55:06Z</dcterms:modified>
</cp:coreProperties>
</file>