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69" r:id="rId1"/>
  </p:sldMasterIdLst>
  <p:sldIdLst>
    <p:sldId id="284" r:id="rId2"/>
    <p:sldId id="285" r:id="rId3"/>
    <p:sldId id="271" r:id="rId4"/>
    <p:sldId id="272" r:id="rId5"/>
    <p:sldId id="273" r:id="rId6"/>
    <p:sldId id="274" r:id="rId7"/>
    <p:sldId id="277" r:id="rId8"/>
    <p:sldId id="278" r:id="rId9"/>
    <p:sldId id="279" r:id="rId10"/>
    <p:sldId id="291"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681" autoAdjust="0"/>
    <p:restoredTop sz="94660"/>
  </p:normalViewPr>
  <p:slideViewPr>
    <p:cSldViewPr snapToGrid="0">
      <p:cViewPr varScale="1">
        <p:scale>
          <a:sx n="102" d="100"/>
          <a:sy n="102" d="100"/>
        </p:scale>
        <p:origin x="972" y="31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lumMod val="50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50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rot="10800000">
              <a:off x="0" y="0"/>
              <a:ext cx="842596" cy="5666154"/>
            </a:xfrm>
            <a:prstGeom prst="triangle">
              <a:avLst>
                <a:gd name="adj" fmla="val 100000"/>
              </a:avLst>
            </a:pr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lumMod val="75000"/>
                  </a:schemeClr>
                </a:solidFill>
              </a:defRPr>
            </a:lvl1pPr>
          </a:lstStyle>
          <a:p>
            <a:r>
              <a:rPr lang="es-ES"/>
              <a:t>Haga clic para modificar el estilo de título del patrón</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a:t>Haga clic para modificar el estilo de subtítulo del patrón</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8/6/2025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‹Nº›</a:t>
            </a:fld>
            <a:endParaRPr lang="en-US" dirty="0"/>
          </a:p>
        </p:txBody>
      </p:sp>
    </p:spTree>
    <p:extLst>
      <p:ext uri="{BB962C8B-B14F-4D97-AF65-F5344CB8AC3E}">
        <p14:creationId xmlns:p14="http://schemas.microsoft.com/office/powerpoint/2010/main" val="346432176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ítulo y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B61BEF0D-F0BB-DE4B-95CE-6DB70DBA9567}" type="datetimeFigureOut">
              <a:rPr lang="en-US" smtClean="0"/>
              <a:pPr/>
              <a:t>8/6/2025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‹Nº›</a:t>
            </a:fld>
            <a:endParaRPr lang="en-US" dirty="0"/>
          </a:p>
        </p:txBody>
      </p:sp>
    </p:spTree>
    <p:extLst>
      <p:ext uri="{BB962C8B-B14F-4D97-AF65-F5344CB8AC3E}">
        <p14:creationId xmlns:p14="http://schemas.microsoft.com/office/powerpoint/2010/main" val="127956940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 con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s-ES"/>
              <a:t>Haga clic para modificar el estilo de título del patrón</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a:t>Haga clic para modificar los estilos de texto del patrón</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B61BEF0D-F0BB-DE4B-95CE-6DB70DBA9567}" type="datetimeFigureOut">
              <a:rPr lang="en-US" smtClean="0"/>
              <a:pPr/>
              <a:t>8/6/2025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‹Nº›</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35988588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Tarjeta de nombre">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B61BEF0D-F0BB-DE4B-95CE-6DB70DBA9567}" type="datetimeFigureOut">
              <a:rPr lang="en-US" smtClean="0"/>
              <a:pPr/>
              <a:t>8/6/2025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‹Nº›</a:t>
            </a:fld>
            <a:endParaRPr lang="en-US" dirty="0"/>
          </a:p>
        </p:txBody>
      </p:sp>
    </p:spTree>
    <p:extLst>
      <p:ext uri="{BB962C8B-B14F-4D97-AF65-F5344CB8AC3E}">
        <p14:creationId xmlns:p14="http://schemas.microsoft.com/office/powerpoint/2010/main" val="165188043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itar la tarjeta de nombre">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s-ES"/>
              <a:t>Haga clic para modificar el estilo de título del patrón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a:t>Haga clic para modificar los estilos de texto del patrón</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B61BEF0D-F0BB-DE4B-95CE-6DB70DBA9567}" type="datetimeFigureOut">
              <a:rPr lang="en-US" smtClean="0"/>
              <a:pPr/>
              <a:t>8/6/2025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‹Nº›</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421003744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erdadero o falso">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s-ES"/>
              <a:t>Haga clic para modificar el estilo de título del patrón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a:t>Haga clic para modificar los estilos de texto del patrón</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B61BEF0D-F0BB-DE4B-95CE-6DB70DBA9567}" type="datetimeFigureOut">
              <a:rPr lang="en-US" smtClean="0"/>
              <a:pPr/>
              <a:t>8/6/2025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‹Nº›</a:t>
            </a:fld>
            <a:endParaRPr lang="en-US" dirty="0"/>
          </a:p>
        </p:txBody>
      </p:sp>
    </p:spTree>
    <p:extLst>
      <p:ext uri="{BB962C8B-B14F-4D97-AF65-F5344CB8AC3E}">
        <p14:creationId xmlns:p14="http://schemas.microsoft.com/office/powerpoint/2010/main" val="220192262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smtClean="0"/>
              <a:t>8/6/2025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smtClean="0"/>
              <a:t>‹Nº›</a:t>
            </a:fld>
            <a:endParaRPr lang="en-US" dirty="0"/>
          </a:p>
        </p:txBody>
      </p:sp>
    </p:spTree>
    <p:extLst>
      <p:ext uri="{BB962C8B-B14F-4D97-AF65-F5344CB8AC3E}">
        <p14:creationId xmlns:p14="http://schemas.microsoft.com/office/powerpoint/2010/main" val="307073379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8/6/2025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‹Nº›</a:t>
            </a:fld>
            <a:endParaRPr lang="en-US" dirty="0"/>
          </a:p>
        </p:txBody>
      </p:sp>
    </p:spTree>
    <p:extLst>
      <p:ext uri="{BB962C8B-B14F-4D97-AF65-F5344CB8AC3E}">
        <p14:creationId xmlns:p14="http://schemas.microsoft.com/office/powerpoint/2010/main" val="1236726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42A54C80-263E-416B-A8E0-580EDEADCBDC}" type="datetimeFigureOut">
              <a:rPr lang="en-US" smtClean="0"/>
              <a:t>8/6/2025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19954A3-9DFD-4C44-94BA-B95130A3BA1C}" type="slidenum">
              <a:rPr lang="en-US" smtClean="0"/>
              <a:t>‹Nº›</a:t>
            </a:fld>
            <a:endParaRPr lang="en-US" dirty="0"/>
          </a:p>
        </p:txBody>
      </p:sp>
    </p:spTree>
    <p:extLst>
      <p:ext uri="{BB962C8B-B14F-4D97-AF65-F5344CB8AC3E}">
        <p14:creationId xmlns:p14="http://schemas.microsoft.com/office/powerpoint/2010/main" val="202884733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B61BEF0D-F0BB-DE4B-95CE-6DB70DBA9567}" type="datetimeFigureOut">
              <a:rPr lang="en-US" smtClean="0"/>
              <a:pPr/>
              <a:t>8/6/2025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‹Nº›</a:t>
            </a:fld>
            <a:endParaRPr lang="en-US" dirty="0"/>
          </a:p>
        </p:txBody>
      </p:sp>
    </p:spTree>
    <p:extLst>
      <p:ext uri="{BB962C8B-B14F-4D97-AF65-F5344CB8AC3E}">
        <p14:creationId xmlns:p14="http://schemas.microsoft.com/office/powerpoint/2010/main" val="242819024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Date Placeholder 4"/>
          <p:cNvSpPr>
            <a:spLocks noGrp="1"/>
          </p:cNvSpPr>
          <p:nvPr>
            <p:ph type="dt" sz="half" idx="10"/>
          </p:nvPr>
        </p:nvSpPr>
        <p:spPr/>
        <p:txBody>
          <a:bodyPr/>
          <a:lstStyle/>
          <a:p>
            <a:fld id="{42A54C80-263E-416B-A8E0-580EDEADCBDC}" type="datetimeFigureOut">
              <a:rPr lang="en-US" smtClean="0"/>
              <a:t>8/6/2025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smtClean="0"/>
              <a:t>‹Nº›</a:t>
            </a:fld>
            <a:endParaRPr lang="en-US" dirty="0"/>
          </a:p>
        </p:txBody>
      </p:sp>
    </p:spTree>
    <p:extLst>
      <p:ext uri="{BB962C8B-B14F-4D97-AF65-F5344CB8AC3E}">
        <p14:creationId xmlns:p14="http://schemas.microsoft.com/office/powerpoint/2010/main" val="41503659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smtClean="0"/>
              <a:pPr/>
              <a:t>8/6/2025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smtClean="0"/>
              <a:pPr/>
              <a:t>‹Nº›</a:t>
            </a:fld>
            <a:endParaRPr lang="en-US" dirty="0"/>
          </a:p>
        </p:txBody>
      </p:sp>
    </p:spTree>
    <p:extLst>
      <p:ext uri="{BB962C8B-B14F-4D97-AF65-F5344CB8AC3E}">
        <p14:creationId xmlns:p14="http://schemas.microsoft.com/office/powerpoint/2010/main" val="329773035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s-ES"/>
              <a:t>Haga clic para modificar el estilo de título del patrón</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smtClean="0"/>
              <a:pPr/>
              <a:t>8/6/2025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smtClean="0"/>
              <a:pPr/>
              <a:t>‹Nº›</a:t>
            </a:fld>
            <a:endParaRPr lang="en-US" dirty="0"/>
          </a:p>
        </p:txBody>
      </p:sp>
    </p:spTree>
    <p:extLst>
      <p:ext uri="{BB962C8B-B14F-4D97-AF65-F5344CB8AC3E}">
        <p14:creationId xmlns:p14="http://schemas.microsoft.com/office/powerpoint/2010/main" val="15417288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smtClean="0"/>
              <a:pPr/>
              <a:t>8/6/2025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smtClean="0"/>
              <a:pPr/>
              <a:t>‹Nº›</a:t>
            </a:fld>
            <a:endParaRPr lang="en-US" dirty="0"/>
          </a:p>
        </p:txBody>
      </p:sp>
    </p:spTree>
    <p:extLst>
      <p:ext uri="{BB962C8B-B14F-4D97-AF65-F5344CB8AC3E}">
        <p14:creationId xmlns:p14="http://schemas.microsoft.com/office/powerpoint/2010/main" val="3245220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s-ES"/>
              <a:t>Haga clic para modificar el estilo de título del patrón</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s-ES"/>
              <a:t>Haga clic para modificar los estilos de texto del patrón</a:t>
            </a:r>
          </a:p>
        </p:txBody>
      </p:sp>
      <p:sp>
        <p:nvSpPr>
          <p:cNvPr id="5" name="Date Placeholder 4"/>
          <p:cNvSpPr>
            <a:spLocks noGrp="1"/>
          </p:cNvSpPr>
          <p:nvPr>
            <p:ph type="dt" sz="half" idx="10"/>
          </p:nvPr>
        </p:nvSpPr>
        <p:spPr/>
        <p:txBody>
          <a:bodyPr/>
          <a:lstStyle/>
          <a:p>
            <a:fld id="{42A54C80-263E-416B-A8E0-580EDEADCBDC}" type="datetimeFigureOut">
              <a:rPr lang="en-US" smtClean="0"/>
              <a:t>8/6/2025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smtClean="0"/>
              <a:t>‹Nº›</a:t>
            </a:fld>
            <a:endParaRPr lang="en-US" dirty="0"/>
          </a:p>
        </p:txBody>
      </p:sp>
    </p:spTree>
    <p:extLst>
      <p:ext uri="{BB962C8B-B14F-4D97-AF65-F5344CB8AC3E}">
        <p14:creationId xmlns:p14="http://schemas.microsoft.com/office/powerpoint/2010/main" val="1280798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s-ES"/>
              <a:t>Haga clic para modificar el estilo de título del patrón</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a:t>Haga clic en el icono para agregar una imagen</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los estilos de texto del patrón</a:t>
            </a:r>
          </a:p>
        </p:txBody>
      </p:sp>
      <p:sp>
        <p:nvSpPr>
          <p:cNvPr id="5" name="Date Placeholder 4"/>
          <p:cNvSpPr>
            <a:spLocks noGrp="1"/>
          </p:cNvSpPr>
          <p:nvPr>
            <p:ph type="dt" sz="half" idx="10"/>
          </p:nvPr>
        </p:nvSpPr>
        <p:spPr/>
        <p:txBody>
          <a:bodyPr/>
          <a:lstStyle/>
          <a:p>
            <a:fld id="{B61BEF0D-F0BB-DE4B-95CE-6DB70DBA9567}" type="datetimeFigureOut">
              <a:rPr lang="en-US" smtClean="0"/>
              <a:pPr/>
              <a:t>8/6/2025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‹Nº›</a:t>
            </a:fld>
            <a:endParaRPr lang="en-US" dirty="0"/>
          </a:p>
        </p:txBody>
      </p:sp>
    </p:spTree>
    <p:extLst>
      <p:ext uri="{BB962C8B-B14F-4D97-AF65-F5344CB8AC3E}">
        <p14:creationId xmlns:p14="http://schemas.microsoft.com/office/powerpoint/2010/main" val="400503451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29" name="Group 28"/>
          <p:cNvGrpSpPr/>
          <p:nvPr/>
        </p:nvGrpSpPr>
        <p:grpSpPr>
          <a:xfrm>
            <a:off x="0" y="-8467"/>
            <a:ext cx="12192000" cy="6866467"/>
            <a:chOff x="0" y="-8467"/>
            <a:chExt cx="12192000" cy="6866467"/>
          </a:xfrm>
        </p:grpSpPr>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lumMod val="50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50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0" y="4013200"/>
              <a:ext cx="448733" cy="2844800"/>
            </a:xfrm>
            <a:prstGeom prst="triangle">
              <a:avLst>
                <a:gd name="adj" fmla="val 0"/>
              </a:avLst>
            </a:pr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smtClean="0"/>
              <a:pPr/>
              <a:t>8/6/2025</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lumMod val="75000"/>
                  </a:schemeClr>
                </a:solidFill>
              </a:defRPr>
            </a:lvl1pPr>
          </a:lstStyle>
          <a:p>
            <a:fld id="{D57F1E4F-1CFF-5643-939E-217C01CDF565}" type="slidenum">
              <a:rPr lang="en-US" smtClean="0"/>
              <a:pPr/>
              <a:t>‹Nº›</a:t>
            </a:fld>
            <a:endParaRPr lang="en-US" dirty="0"/>
          </a:p>
        </p:txBody>
      </p:sp>
    </p:spTree>
    <p:extLst>
      <p:ext uri="{BB962C8B-B14F-4D97-AF65-F5344CB8AC3E}">
        <p14:creationId xmlns:p14="http://schemas.microsoft.com/office/powerpoint/2010/main" val="3039019256"/>
      </p:ext>
    </p:extLst>
  </p:cSld>
  <p:clrMap bg1="lt1" tx1="dk1" bg2="lt2" tx2="dk2" accent1="accent1" accent2="accent2" accent3="accent3" accent4="accent4" accent5="accent5" accent6="accent6" hlink="hlink" folHlink="folHlink"/>
  <p:sldLayoutIdLst>
    <p:sldLayoutId id="2147483670" r:id="rId1"/>
    <p:sldLayoutId id="2147483671" r:id="rId2"/>
    <p:sldLayoutId id="2147483672" r:id="rId3"/>
    <p:sldLayoutId id="2147483673" r:id="rId4"/>
    <p:sldLayoutId id="2147483674" r:id="rId5"/>
    <p:sldLayoutId id="2147483675" r:id="rId6"/>
    <p:sldLayoutId id="2147483676" r:id="rId7"/>
    <p:sldLayoutId id="2147483677" r:id="rId8"/>
    <p:sldLayoutId id="2147483678" r:id="rId9"/>
    <p:sldLayoutId id="2147483679" r:id="rId10"/>
    <p:sldLayoutId id="2147483680" r:id="rId11"/>
    <p:sldLayoutId id="2147483681" r:id="rId12"/>
    <p:sldLayoutId id="2147483682" r:id="rId13"/>
    <p:sldLayoutId id="2147483683" r:id="rId14"/>
    <p:sldLayoutId id="2147483684" r:id="rId15"/>
    <p:sldLayoutId id="2147483685" r:id="rId16"/>
  </p:sldLayoutIdLst>
  <p:txStyles>
    <p:titleStyle>
      <a:lvl1pPr algn="l" defTabSz="457200" rtl="0" eaLnBrk="1" latinLnBrk="0" hangingPunct="1">
        <a:spcBef>
          <a:spcPct val="0"/>
        </a:spcBef>
        <a:buNone/>
        <a:defRPr sz="3600" kern="1200">
          <a:solidFill>
            <a:schemeClr val="accent1">
              <a:lumMod val="7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lumMod val="75000"/>
          </a:schemeClr>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lumMod val="75000"/>
          </a:schemeClr>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BEFEAB7-E6B7-4255-995F-403D3329102E}"/>
              </a:ext>
            </a:extLst>
          </p:cNvPr>
          <p:cNvSpPr>
            <a:spLocks noGrp="1"/>
          </p:cNvSpPr>
          <p:nvPr>
            <p:ph type="ctrTitle"/>
          </p:nvPr>
        </p:nvSpPr>
        <p:spPr>
          <a:xfrm>
            <a:off x="1507066" y="696286"/>
            <a:ext cx="9482511" cy="2608976"/>
          </a:xfrm>
        </p:spPr>
        <p:style>
          <a:lnRef idx="2">
            <a:schemeClr val="dk1"/>
          </a:lnRef>
          <a:fillRef idx="1">
            <a:schemeClr val="lt1"/>
          </a:fillRef>
          <a:effectRef idx="0">
            <a:schemeClr val="dk1"/>
          </a:effectRef>
          <a:fontRef idx="minor">
            <a:schemeClr val="dk1"/>
          </a:fontRef>
        </p:style>
        <p:txBody>
          <a:bodyPr/>
          <a:lstStyle/>
          <a:p>
            <a:pPr algn="ctr"/>
            <a:r>
              <a:rPr lang="es-CO" dirty="0"/>
              <a:t>BREVE HISTORIA DE LA RESPONSABILIDAD ESTATAL EN COLOMBIA</a:t>
            </a:r>
          </a:p>
        </p:txBody>
      </p:sp>
      <p:sp>
        <p:nvSpPr>
          <p:cNvPr id="3" name="Subtítulo 2">
            <a:extLst>
              <a:ext uri="{FF2B5EF4-FFF2-40B4-BE49-F238E27FC236}">
                <a16:creationId xmlns:a16="http://schemas.microsoft.com/office/drawing/2014/main" id="{BD5E55D0-28CA-4FE8-8F86-98202A2418E2}"/>
              </a:ext>
            </a:extLst>
          </p:cNvPr>
          <p:cNvSpPr>
            <a:spLocks noGrp="1"/>
          </p:cNvSpPr>
          <p:nvPr>
            <p:ph type="subTitle" idx="1"/>
          </p:nvPr>
        </p:nvSpPr>
        <p:spPr>
          <a:xfrm>
            <a:off x="1507067" y="4050833"/>
            <a:ext cx="9482510" cy="1326510"/>
          </a:xfrm>
        </p:spPr>
        <p:style>
          <a:lnRef idx="2">
            <a:schemeClr val="dk1"/>
          </a:lnRef>
          <a:fillRef idx="1">
            <a:schemeClr val="lt1"/>
          </a:fillRef>
          <a:effectRef idx="0">
            <a:schemeClr val="dk1"/>
          </a:effectRef>
          <a:fontRef idx="minor">
            <a:schemeClr val="dk1"/>
          </a:fontRef>
        </p:style>
        <p:txBody>
          <a:bodyPr>
            <a:noAutofit/>
          </a:bodyPr>
          <a:lstStyle/>
          <a:p>
            <a:pPr algn="ctr"/>
            <a:r>
              <a:rPr lang="es-CO" sz="3600" dirty="0"/>
              <a:t>HUGO ANDRÉS ARENAS MENDOZA</a:t>
            </a:r>
          </a:p>
          <a:p>
            <a:pPr algn="ctr"/>
            <a:r>
              <a:rPr lang="es-CO" sz="3600"/>
              <a:t>2025</a:t>
            </a:r>
            <a:endParaRPr lang="es-CO" sz="3600" dirty="0"/>
          </a:p>
        </p:txBody>
      </p:sp>
    </p:spTree>
    <p:extLst>
      <p:ext uri="{BB962C8B-B14F-4D97-AF65-F5344CB8AC3E}">
        <p14:creationId xmlns:p14="http://schemas.microsoft.com/office/powerpoint/2010/main" val="138084152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CDBA542-0E60-42F6-9886-A87774F30362}"/>
              </a:ext>
            </a:extLst>
          </p:cNvPr>
          <p:cNvSpPr>
            <a:spLocks noGrp="1"/>
          </p:cNvSpPr>
          <p:nvPr>
            <p:ph type="ctrTitle"/>
          </p:nvPr>
        </p:nvSpPr>
        <p:spPr>
          <a:xfrm>
            <a:off x="331305" y="311427"/>
            <a:ext cx="11516138" cy="1042244"/>
          </a:xfrm>
        </p:spPr>
        <p:style>
          <a:lnRef idx="2">
            <a:schemeClr val="dk1">
              <a:shade val="50000"/>
            </a:schemeClr>
          </a:lnRef>
          <a:fillRef idx="1">
            <a:schemeClr val="dk1"/>
          </a:fillRef>
          <a:effectRef idx="0">
            <a:schemeClr val="dk1"/>
          </a:effectRef>
          <a:fontRef idx="minor">
            <a:schemeClr val="lt1"/>
          </a:fontRef>
        </p:style>
        <p:txBody>
          <a:bodyPr/>
          <a:lstStyle/>
          <a:p>
            <a:pPr algn="just"/>
            <a:r>
              <a:rPr lang="es-ES_tradnl" sz="2800" b="1" cap="all" dirty="0">
                <a:solidFill>
                  <a:schemeClr val="bg1"/>
                </a:solidFill>
              </a:rPr>
              <a:t>4.</a:t>
            </a:r>
            <a:r>
              <a:rPr lang="es-ES_tradnl" sz="2800" cap="all" dirty="0">
                <a:solidFill>
                  <a:schemeClr val="bg1"/>
                </a:solidFill>
              </a:rPr>
              <a:t> CONSEJO DE ESTADO DESPUÉS DEL CÓDIGO CONTENCIOSO ADMINISTRATIVO Y ANTERIOR A LA CONSTITUCIÓN DE 1991 (1984-1990)</a:t>
            </a:r>
            <a:endParaRPr lang="es-CO" dirty="0">
              <a:solidFill>
                <a:schemeClr val="bg1"/>
              </a:solidFill>
            </a:endParaRPr>
          </a:p>
        </p:txBody>
      </p:sp>
      <p:sp>
        <p:nvSpPr>
          <p:cNvPr id="3" name="Subtítulo 2">
            <a:extLst>
              <a:ext uri="{FF2B5EF4-FFF2-40B4-BE49-F238E27FC236}">
                <a16:creationId xmlns:a16="http://schemas.microsoft.com/office/drawing/2014/main" id="{9AB26CBF-1217-4DB5-B677-17EA3EE41639}"/>
              </a:ext>
            </a:extLst>
          </p:cNvPr>
          <p:cNvSpPr>
            <a:spLocks noGrp="1"/>
          </p:cNvSpPr>
          <p:nvPr>
            <p:ph type="subTitle" idx="1"/>
          </p:nvPr>
        </p:nvSpPr>
        <p:spPr>
          <a:xfrm>
            <a:off x="331305" y="1586753"/>
            <a:ext cx="11516138" cy="4959821"/>
          </a:xfrm>
        </p:spPr>
        <p:style>
          <a:lnRef idx="2">
            <a:schemeClr val="dk1"/>
          </a:lnRef>
          <a:fillRef idx="1">
            <a:schemeClr val="lt1"/>
          </a:fillRef>
          <a:effectRef idx="0">
            <a:schemeClr val="dk1"/>
          </a:effectRef>
          <a:fontRef idx="minor">
            <a:schemeClr val="dk1"/>
          </a:fontRef>
        </p:style>
        <p:txBody>
          <a:bodyPr>
            <a:normAutofit lnSpcReduction="10000"/>
          </a:bodyPr>
          <a:lstStyle/>
          <a:p>
            <a:pPr algn="just"/>
            <a:r>
              <a:rPr lang="es-ES" sz="2800" dirty="0">
                <a:solidFill>
                  <a:schemeClr val="tx1"/>
                </a:solidFill>
              </a:rPr>
              <a:t>A partir de 1984, el Consejo de Estado introduce el título de riesgo excepcional. En consecuencia, a partir de este momento coexistirán tres títulos de imputación: la falla del servicio, de corte subjetivo, y de corte objetivo quedarán el daño especial y el riesgo excepcional.</a:t>
            </a:r>
          </a:p>
          <a:p>
            <a:pPr algn="just"/>
            <a:r>
              <a:rPr lang="es-ES" sz="2800" dirty="0">
                <a:solidFill>
                  <a:schemeClr val="tx1"/>
                </a:solidFill>
              </a:rPr>
              <a:t>Las primeras sentencias que acogieron el riesgo excepcional hacen referencia a supuestos de daños causados por la distribución del servicio público de energía eléctrica, y con el pasar de los tiempos se fue extendiendo a otros tipos de daños, en que no será necesario probar la existencia de la culpa o un daño especial, sino que lo relevante será la demostración de un elemento considerado como peligroso o riesgoso para el normal desarrollo de la vida de las personas.</a:t>
            </a:r>
          </a:p>
          <a:p>
            <a:pPr algn="just"/>
            <a:endParaRPr lang="es-ES" sz="2400" dirty="0">
              <a:solidFill>
                <a:schemeClr val="tx1"/>
              </a:solidFill>
            </a:endParaRPr>
          </a:p>
        </p:txBody>
      </p:sp>
    </p:spTree>
    <p:extLst>
      <p:ext uri="{BB962C8B-B14F-4D97-AF65-F5344CB8AC3E}">
        <p14:creationId xmlns:p14="http://schemas.microsoft.com/office/powerpoint/2010/main" val="131048232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82C1FDB-428A-411C-B887-50DC0C5DE73A}"/>
              </a:ext>
            </a:extLst>
          </p:cNvPr>
          <p:cNvSpPr>
            <a:spLocks noGrp="1"/>
          </p:cNvSpPr>
          <p:nvPr>
            <p:ph type="title"/>
          </p:nvPr>
        </p:nvSpPr>
        <p:spPr>
          <a:xfrm>
            <a:off x="559888" y="466987"/>
            <a:ext cx="8596668" cy="1320800"/>
          </a:xfrm>
        </p:spPr>
        <p:style>
          <a:lnRef idx="2">
            <a:schemeClr val="dk1"/>
          </a:lnRef>
          <a:fillRef idx="1">
            <a:schemeClr val="lt1"/>
          </a:fillRef>
          <a:effectRef idx="0">
            <a:schemeClr val="dk1"/>
          </a:effectRef>
          <a:fontRef idx="minor">
            <a:schemeClr val="dk1"/>
          </a:fontRef>
        </p:style>
        <p:txBody>
          <a:bodyPr/>
          <a:lstStyle/>
          <a:p>
            <a:pPr algn="ctr"/>
            <a:r>
              <a:rPr lang="es-CO" dirty="0"/>
              <a:t>LA HISTORIA DE LA RESPONSABILDIAD EN COLOMBIA</a:t>
            </a:r>
          </a:p>
        </p:txBody>
      </p:sp>
      <p:sp>
        <p:nvSpPr>
          <p:cNvPr id="3" name="Marcador de contenido 2">
            <a:extLst>
              <a:ext uri="{FF2B5EF4-FFF2-40B4-BE49-F238E27FC236}">
                <a16:creationId xmlns:a16="http://schemas.microsoft.com/office/drawing/2014/main" id="{8DBF2CFD-B4E5-4691-A4FC-29AFD68E3440}"/>
              </a:ext>
            </a:extLst>
          </p:cNvPr>
          <p:cNvSpPr>
            <a:spLocks noGrp="1"/>
          </p:cNvSpPr>
          <p:nvPr>
            <p:ph idx="1"/>
          </p:nvPr>
        </p:nvSpPr>
        <p:spPr/>
        <p:style>
          <a:lnRef idx="2">
            <a:schemeClr val="dk1"/>
          </a:lnRef>
          <a:fillRef idx="1">
            <a:schemeClr val="lt1"/>
          </a:fillRef>
          <a:effectRef idx="0">
            <a:schemeClr val="dk1"/>
          </a:effectRef>
          <a:fontRef idx="minor">
            <a:schemeClr val="dk1"/>
          </a:fontRef>
        </p:style>
        <p:txBody>
          <a:bodyPr>
            <a:normAutofit/>
          </a:bodyPr>
          <a:lstStyle/>
          <a:p>
            <a:r>
              <a:rPr lang="es-CO" sz="4800" dirty="0"/>
              <a:t>1. LA JURISDICCIÓN ORDINARIA (1864-1963)</a:t>
            </a:r>
          </a:p>
          <a:p>
            <a:r>
              <a:rPr lang="es-CO" sz="4800" dirty="0"/>
              <a:t>2. LA JURISDICCIÓN ESPECIAL (1914-2025)</a:t>
            </a:r>
          </a:p>
        </p:txBody>
      </p:sp>
    </p:spTree>
    <p:extLst>
      <p:ext uri="{BB962C8B-B14F-4D97-AF65-F5344CB8AC3E}">
        <p14:creationId xmlns:p14="http://schemas.microsoft.com/office/powerpoint/2010/main" val="284497588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AE356BA-A174-4C77-A60C-9500CBF7751A}"/>
              </a:ext>
            </a:extLst>
          </p:cNvPr>
          <p:cNvSpPr>
            <a:spLocks noGrp="1"/>
          </p:cNvSpPr>
          <p:nvPr>
            <p:ph type="ctrTitle"/>
          </p:nvPr>
        </p:nvSpPr>
        <p:spPr>
          <a:xfrm>
            <a:off x="821635" y="463826"/>
            <a:ext cx="10548730" cy="1683026"/>
          </a:xfrm>
        </p:spPr>
        <p:style>
          <a:lnRef idx="2">
            <a:schemeClr val="dk1"/>
          </a:lnRef>
          <a:fillRef idx="1">
            <a:schemeClr val="lt1"/>
          </a:fillRef>
          <a:effectRef idx="0">
            <a:schemeClr val="dk1"/>
          </a:effectRef>
          <a:fontRef idx="minor">
            <a:schemeClr val="dk1"/>
          </a:fontRef>
        </p:style>
        <p:txBody>
          <a:bodyPr/>
          <a:lstStyle/>
          <a:p>
            <a:pPr algn="ctr"/>
            <a:r>
              <a:rPr lang="es-CO" dirty="0"/>
              <a:t>PRINCIPALES APORTES DEL CONSEJO DE ESTADO</a:t>
            </a:r>
          </a:p>
        </p:txBody>
      </p:sp>
      <p:sp>
        <p:nvSpPr>
          <p:cNvPr id="3" name="Subtítulo 2">
            <a:extLst>
              <a:ext uri="{FF2B5EF4-FFF2-40B4-BE49-F238E27FC236}">
                <a16:creationId xmlns:a16="http://schemas.microsoft.com/office/drawing/2014/main" id="{3FA6CE97-0839-45F0-923E-573953908FFB}"/>
              </a:ext>
            </a:extLst>
          </p:cNvPr>
          <p:cNvSpPr>
            <a:spLocks noGrp="1"/>
          </p:cNvSpPr>
          <p:nvPr>
            <p:ph type="subTitle" idx="1"/>
          </p:nvPr>
        </p:nvSpPr>
        <p:spPr>
          <a:xfrm>
            <a:off x="821635" y="2650435"/>
            <a:ext cx="10548730" cy="3743738"/>
          </a:xfrm>
        </p:spPr>
        <p:style>
          <a:lnRef idx="2">
            <a:schemeClr val="dk1"/>
          </a:lnRef>
          <a:fillRef idx="1">
            <a:schemeClr val="lt1"/>
          </a:fillRef>
          <a:effectRef idx="0">
            <a:schemeClr val="dk1"/>
          </a:effectRef>
          <a:fontRef idx="minor">
            <a:schemeClr val="dk1"/>
          </a:fontRef>
        </p:style>
        <p:txBody>
          <a:bodyPr>
            <a:noAutofit/>
          </a:bodyPr>
          <a:lstStyle/>
          <a:p>
            <a:pPr algn="just"/>
            <a:r>
              <a:rPr lang="es-ES_tradnl" sz="2000" dirty="0">
                <a:solidFill>
                  <a:schemeClr val="tx1"/>
                </a:solidFill>
              </a:rPr>
              <a:t>La jurisdicción ordinaria fue la única competente para conocer de la responsabilidad estatal hasta 1913, porque en 1914 apareció el Consejo de Estado. A partir de esto, se presentaron las siguientes etapas:</a:t>
            </a:r>
          </a:p>
          <a:p>
            <a:pPr algn="just"/>
            <a:r>
              <a:rPr lang="es-ES_tradnl" sz="2000" dirty="0">
                <a:solidFill>
                  <a:schemeClr val="tx1"/>
                </a:solidFill>
              </a:rPr>
              <a:t>1. Primeras sentencias del Consejo de Estado sobre responsabilidad estatal (1914-1940); </a:t>
            </a:r>
          </a:p>
          <a:p>
            <a:pPr algn="just"/>
            <a:r>
              <a:rPr lang="es-ES_tradnl" sz="2000" dirty="0">
                <a:solidFill>
                  <a:schemeClr val="tx1"/>
                </a:solidFill>
              </a:rPr>
              <a:t>2. Principales fallos del Consejo de Estado desde el Código de 1941 hasta el inicio de la competencia exclusiva (1941-1963); </a:t>
            </a:r>
          </a:p>
          <a:p>
            <a:pPr algn="just"/>
            <a:r>
              <a:rPr lang="es-ES_tradnl" sz="2000" dirty="0">
                <a:solidFill>
                  <a:schemeClr val="tx1"/>
                </a:solidFill>
              </a:rPr>
              <a:t>3. Jurisdicción contenciosa como único órgano competente sobre responsabilidad estatal y nuevas facultades incorporadas en el Decreto 528 de 1964. </a:t>
            </a:r>
          </a:p>
          <a:p>
            <a:pPr algn="just"/>
            <a:r>
              <a:rPr lang="es-ES_tradnl" sz="2000" dirty="0">
                <a:solidFill>
                  <a:schemeClr val="tx1"/>
                </a:solidFill>
              </a:rPr>
              <a:t>4. Pensamiento del Consejo de Estado después de la expedición del Código Contencioso administrativo y anterior a la Constitución de 1991 (1984-1990).</a:t>
            </a:r>
            <a:endParaRPr lang="es-CO" sz="2000" dirty="0">
              <a:solidFill>
                <a:schemeClr val="tx1"/>
              </a:solidFill>
            </a:endParaRPr>
          </a:p>
        </p:txBody>
      </p:sp>
    </p:spTree>
    <p:extLst>
      <p:ext uri="{BB962C8B-B14F-4D97-AF65-F5344CB8AC3E}">
        <p14:creationId xmlns:p14="http://schemas.microsoft.com/office/powerpoint/2010/main" val="149114315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816165C-1A28-44E1-932A-B9910FFD7BAD}"/>
              </a:ext>
            </a:extLst>
          </p:cNvPr>
          <p:cNvSpPr>
            <a:spLocks noGrp="1"/>
          </p:cNvSpPr>
          <p:nvPr>
            <p:ph type="ctrTitle"/>
          </p:nvPr>
        </p:nvSpPr>
        <p:spPr>
          <a:xfrm>
            <a:off x="278295" y="265044"/>
            <a:ext cx="11648663" cy="715617"/>
          </a:xfrm>
        </p:spPr>
        <p:style>
          <a:lnRef idx="1">
            <a:schemeClr val="dk1"/>
          </a:lnRef>
          <a:fillRef idx="3">
            <a:schemeClr val="dk1"/>
          </a:fillRef>
          <a:effectRef idx="2">
            <a:schemeClr val="dk1"/>
          </a:effectRef>
          <a:fontRef idx="minor">
            <a:schemeClr val="lt1"/>
          </a:fontRef>
        </p:style>
        <p:txBody>
          <a:bodyPr/>
          <a:lstStyle/>
          <a:p>
            <a:pPr algn="ctr"/>
            <a:r>
              <a:rPr lang="es-ES_tradnl" sz="3200" cap="all" dirty="0">
                <a:solidFill>
                  <a:schemeClr val="bg1"/>
                </a:solidFill>
              </a:rPr>
              <a:t>1. PRIMERAS SENTENCIAS DEL CONSEJO DE ESTADO (1914-1940</a:t>
            </a:r>
            <a:r>
              <a:rPr lang="es-ES_tradnl" sz="3200" cap="all" dirty="0"/>
              <a:t>)</a:t>
            </a:r>
            <a:endParaRPr lang="es-CO" sz="3200" dirty="0"/>
          </a:p>
        </p:txBody>
      </p:sp>
      <p:sp>
        <p:nvSpPr>
          <p:cNvPr id="3" name="Subtítulo 2">
            <a:extLst>
              <a:ext uri="{FF2B5EF4-FFF2-40B4-BE49-F238E27FC236}">
                <a16:creationId xmlns:a16="http://schemas.microsoft.com/office/drawing/2014/main" id="{59A90AFF-6D68-4DB6-8873-994E7D4ADAE3}"/>
              </a:ext>
            </a:extLst>
          </p:cNvPr>
          <p:cNvSpPr>
            <a:spLocks noGrp="1"/>
          </p:cNvSpPr>
          <p:nvPr>
            <p:ph type="subTitle" idx="1"/>
          </p:nvPr>
        </p:nvSpPr>
        <p:spPr>
          <a:xfrm>
            <a:off x="278295" y="1378226"/>
            <a:ext cx="11648663" cy="5214730"/>
          </a:xfrm>
        </p:spPr>
        <p:style>
          <a:lnRef idx="2">
            <a:schemeClr val="dk1"/>
          </a:lnRef>
          <a:fillRef idx="1">
            <a:schemeClr val="lt1"/>
          </a:fillRef>
          <a:effectRef idx="0">
            <a:schemeClr val="dk1"/>
          </a:effectRef>
          <a:fontRef idx="minor">
            <a:schemeClr val="dk1"/>
          </a:fontRef>
        </p:style>
        <p:txBody>
          <a:bodyPr>
            <a:normAutofit/>
          </a:bodyPr>
          <a:lstStyle/>
          <a:p>
            <a:pPr algn="just">
              <a:spcBef>
                <a:spcPts val="0"/>
              </a:spcBef>
            </a:pPr>
            <a:r>
              <a:rPr lang="es-CO" sz="2800" dirty="0">
                <a:solidFill>
                  <a:schemeClr val="tx1"/>
                </a:solidFill>
              </a:rPr>
              <a:t>Establecimiento de la jurisdicción contenciosa (Acto reformatorio; Ley 130 y Ley 60 de 1914).</a:t>
            </a:r>
          </a:p>
          <a:p>
            <a:pPr algn="just">
              <a:spcBef>
                <a:spcPts val="0"/>
              </a:spcBef>
            </a:pPr>
            <a:endParaRPr lang="es-CO" sz="2800" dirty="0">
              <a:solidFill>
                <a:schemeClr val="tx1"/>
              </a:solidFill>
            </a:endParaRPr>
          </a:p>
          <a:p>
            <a:pPr algn="just">
              <a:spcBef>
                <a:spcPts val="0"/>
              </a:spcBef>
            </a:pPr>
            <a:r>
              <a:rPr lang="es-ES_tradnl" sz="2800" b="1" u="sng" dirty="0">
                <a:solidFill>
                  <a:schemeClr val="tx1"/>
                </a:solidFill>
              </a:rPr>
              <a:t>1.1.Responsabilidad del Estado en situaciones de guerra.</a:t>
            </a:r>
          </a:p>
          <a:p>
            <a:pPr algn="just">
              <a:spcBef>
                <a:spcPts val="0"/>
              </a:spcBef>
            </a:pPr>
            <a:r>
              <a:rPr lang="es-ES_tradnl" sz="2800" b="1" dirty="0">
                <a:solidFill>
                  <a:schemeClr val="tx1"/>
                </a:solidFill>
              </a:rPr>
              <a:t> </a:t>
            </a:r>
          </a:p>
          <a:p>
            <a:pPr marL="285750" indent="-285750" algn="just">
              <a:spcBef>
                <a:spcPts val="0"/>
              </a:spcBef>
              <a:buFont typeface="Arial" panose="020B0604020202020204" pitchFamily="34" charset="0"/>
              <a:buChar char="•"/>
            </a:pPr>
            <a:r>
              <a:rPr lang="es-CO" sz="2800" dirty="0">
                <a:solidFill>
                  <a:schemeClr val="tx1"/>
                </a:solidFill>
              </a:rPr>
              <a:t>Ley 130 de 1914, daños causados por suministros, empréstitos y expropiaciones. </a:t>
            </a:r>
          </a:p>
          <a:p>
            <a:pPr marL="285750" indent="-285750" algn="just">
              <a:spcBef>
                <a:spcPts val="0"/>
              </a:spcBef>
              <a:buFont typeface="Arial" panose="020B0604020202020204" pitchFamily="34" charset="0"/>
              <a:buChar char="•"/>
            </a:pPr>
            <a:endParaRPr lang="es-CO" sz="2800" dirty="0">
              <a:solidFill>
                <a:schemeClr val="tx1"/>
              </a:solidFill>
            </a:endParaRPr>
          </a:p>
          <a:p>
            <a:pPr marL="285750" indent="-285750" algn="just" fontAlgn="ctr">
              <a:spcBef>
                <a:spcPts val="0"/>
              </a:spcBef>
              <a:buFont typeface="Arial" panose="020B0604020202020204" pitchFamily="34" charset="0"/>
              <a:buChar char="•"/>
            </a:pPr>
            <a:r>
              <a:rPr lang="es-ES_tradnl" sz="2800" dirty="0">
                <a:solidFill>
                  <a:schemeClr val="tx1"/>
                </a:solidFill>
              </a:rPr>
              <a:t>Guerra civil que inició el 18 de octubre de 1899 y terminó el 18 de octubre 1903, tema que se reguló en el Decreto 104 del 29 de enero de 1903.</a:t>
            </a:r>
          </a:p>
          <a:p>
            <a:pPr marL="285750" indent="-285750" algn="just" fontAlgn="ctr">
              <a:spcBef>
                <a:spcPts val="0"/>
              </a:spcBef>
              <a:buFont typeface="Arial" panose="020B0604020202020204" pitchFamily="34" charset="0"/>
              <a:buChar char="•"/>
            </a:pPr>
            <a:endParaRPr lang="es-CO" dirty="0"/>
          </a:p>
          <a:p>
            <a:pPr algn="just" fontAlgn="ctr"/>
            <a:endParaRPr lang="es-CO" dirty="0"/>
          </a:p>
        </p:txBody>
      </p:sp>
    </p:spTree>
    <p:extLst>
      <p:ext uri="{BB962C8B-B14F-4D97-AF65-F5344CB8AC3E}">
        <p14:creationId xmlns:p14="http://schemas.microsoft.com/office/powerpoint/2010/main" val="98803723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CB5E1060-3213-41A6-BCC8-17EA819865F2}"/>
              </a:ext>
            </a:extLst>
          </p:cNvPr>
          <p:cNvSpPr>
            <a:spLocks noGrp="1"/>
          </p:cNvSpPr>
          <p:nvPr>
            <p:ph type="subTitle" idx="1"/>
          </p:nvPr>
        </p:nvSpPr>
        <p:spPr>
          <a:xfrm>
            <a:off x="463826" y="869577"/>
            <a:ext cx="11264348" cy="5334000"/>
          </a:xfrm>
        </p:spPr>
        <p:style>
          <a:lnRef idx="2">
            <a:schemeClr val="dk1"/>
          </a:lnRef>
          <a:fillRef idx="1">
            <a:schemeClr val="lt1"/>
          </a:fillRef>
          <a:effectRef idx="0">
            <a:schemeClr val="dk1"/>
          </a:effectRef>
          <a:fontRef idx="minor">
            <a:schemeClr val="dk1"/>
          </a:fontRef>
        </p:style>
        <p:txBody>
          <a:bodyPr>
            <a:normAutofit/>
          </a:bodyPr>
          <a:lstStyle/>
          <a:p>
            <a:pPr algn="just"/>
            <a:r>
              <a:rPr lang="es-ES_tradnl" sz="3600" b="1" u="sng" dirty="0">
                <a:solidFill>
                  <a:schemeClr val="tx1"/>
                </a:solidFill>
              </a:rPr>
              <a:t>1.2. Responsabilidad por ejecución de obras públicas o por cumplimiento de actos administrativos entre 1914 y 1940.</a:t>
            </a:r>
          </a:p>
          <a:p>
            <a:pPr algn="just">
              <a:spcBef>
                <a:spcPts val="0"/>
              </a:spcBef>
            </a:pPr>
            <a:endParaRPr lang="es-ES_tradnl" sz="3600" b="1" u="sng" dirty="0">
              <a:solidFill>
                <a:schemeClr val="tx1"/>
              </a:solidFill>
            </a:endParaRPr>
          </a:p>
          <a:p>
            <a:pPr algn="just">
              <a:spcBef>
                <a:spcPts val="0"/>
              </a:spcBef>
            </a:pPr>
            <a:r>
              <a:rPr lang="es-ES_tradnl" sz="3600" dirty="0">
                <a:solidFill>
                  <a:schemeClr val="tx1"/>
                </a:solidFill>
              </a:rPr>
              <a:t>Ley 38 de 1918. El artículo 1º de esta ley desarrolla el tema de expropiaciones y </a:t>
            </a:r>
            <a:r>
              <a:rPr lang="es-ES_tradnl" sz="3600" b="1" dirty="0">
                <a:solidFill>
                  <a:schemeClr val="tx1"/>
                </a:solidFill>
              </a:rPr>
              <a:t>daños en propiedad ajena por órdenes o providencias administrativas</a:t>
            </a:r>
            <a:r>
              <a:rPr lang="es-ES_tradnl" sz="3600" dirty="0">
                <a:solidFill>
                  <a:schemeClr val="tx1"/>
                </a:solidFill>
              </a:rPr>
              <a:t>, fuera del caso previsto del artículo 33 de la Constitución.</a:t>
            </a:r>
          </a:p>
          <a:p>
            <a:endParaRPr lang="es-CO" dirty="0"/>
          </a:p>
        </p:txBody>
      </p:sp>
    </p:spTree>
    <p:extLst>
      <p:ext uri="{BB962C8B-B14F-4D97-AF65-F5344CB8AC3E}">
        <p14:creationId xmlns:p14="http://schemas.microsoft.com/office/powerpoint/2010/main" val="140898047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B3FC5DE-3305-43A0-B4D4-9D2990EB7317}"/>
              </a:ext>
            </a:extLst>
          </p:cNvPr>
          <p:cNvSpPr>
            <a:spLocks noGrp="1"/>
          </p:cNvSpPr>
          <p:nvPr>
            <p:ph type="title"/>
          </p:nvPr>
        </p:nvSpPr>
        <p:spPr>
          <a:xfrm>
            <a:off x="677334" y="357810"/>
            <a:ext cx="10746040" cy="1205947"/>
          </a:xfrm>
        </p:spPr>
        <p:style>
          <a:lnRef idx="2">
            <a:schemeClr val="dk1">
              <a:shade val="50000"/>
            </a:schemeClr>
          </a:lnRef>
          <a:fillRef idx="1">
            <a:schemeClr val="dk1"/>
          </a:fillRef>
          <a:effectRef idx="0">
            <a:schemeClr val="dk1"/>
          </a:effectRef>
          <a:fontRef idx="minor">
            <a:schemeClr val="lt1"/>
          </a:fontRef>
        </p:style>
        <p:txBody>
          <a:bodyPr>
            <a:normAutofit fontScale="90000"/>
          </a:bodyPr>
          <a:lstStyle/>
          <a:p>
            <a:r>
              <a:rPr lang="es-ES_tradnl" b="1" cap="all" dirty="0"/>
              <a:t>2.</a:t>
            </a:r>
            <a:r>
              <a:rPr lang="es-ES_tradnl" cap="all" dirty="0"/>
              <a:t> DESDE EL CÓDIGO o ley 167 de 1941 HASTA EL INICIO DE LA COMPETENCIA EXCLUSIVA (1941-1963)</a:t>
            </a:r>
            <a:br>
              <a:rPr lang="es-CO" dirty="0"/>
            </a:br>
            <a:endParaRPr lang="es-CO" dirty="0"/>
          </a:p>
        </p:txBody>
      </p:sp>
      <p:sp>
        <p:nvSpPr>
          <p:cNvPr id="3" name="Marcador de contenido 2">
            <a:extLst>
              <a:ext uri="{FF2B5EF4-FFF2-40B4-BE49-F238E27FC236}">
                <a16:creationId xmlns:a16="http://schemas.microsoft.com/office/drawing/2014/main" id="{C3BD1114-675B-46CD-B597-A7114E4E1B03}"/>
              </a:ext>
            </a:extLst>
          </p:cNvPr>
          <p:cNvSpPr>
            <a:spLocks noGrp="1"/>
          </p:cNvSpPr>
          <p:nvPr>
            <p:ph idx="1"/>
          </p:nvPr>
        </p:nvSpPr>
        <p:spPr>
          <a:xfrm>
            <a:off x="677333" y="1908312"/>
            <a:ext cx="10746039" cy="4358017"/>
          </a:xfrm>
        </p:spPr>
        <p:style>
          <a:lnRef idx="2">
            <a:schemeClr val="dk1"/>
          </a:lnRef>
          <a:fillRef idx="1">
            <a:schemeClr val="lt1"/>
          </a:fillRef>
          <a:effectRef idx="0">
            <a:schemeClr val="dk1"/>
          </a:effectRef>
          <a:fontRef idx="minor">
            <a:schemeClr val="dk1"/>
          </a:fontRef>
        </p:style>
        <p:txBody>
          <a:bodyPr>
            <a:normAutofit lnSpcReduction="10000"/>
          </a:bodyPr>
          <a:lstStyle/>
          <a:p>
            <a:pPr marL="0" indent="0" algn="just" fontAlgn="ctr">
              <a:buNone/>
            </a:pPr>
            <a:r>
              <a:rPr lang="es-ES_tradnl" sz="3600" dirty="0"/>
              <a:t>Entre 1941 y 1963, la Corte Suprema y el Consejo de Estado conocieron conjuntamente de los casos de responsabilidad estatal, es decir, continuó el período mixto, que terminó con el Decreto 528 de 1964.</a:t>
            </a:r>
          </a:p>
          <a:p>
            <a:pPr marL="0" indent="0" algn="just" fontAlgn="ctr">
              <a:buNone/>
            </a:pPr>
            <a:r>
              <a:rPr lang="es-ES_tradnl" sz="3600" dirty="0"/>
              <a:t>El artículo 1º del Decreto Legislativo 1251 del 9 de octubre de 1957 estableció la paridad entre esta institución y la Corte Suprema de Justicia.</a:t>
            </a:r>
            <a:endParaRPr lang="es-CO" sz="3600" dirty="0"/>
          </a:p>
          <a:p>
            <a:pPr algn="just" fontAlgn="ctr"/>
            <a:endParaRPr lang="es-CO" sz="2400" dirty="0"/>
          </a:p>
          <a:p>
            <a:endParaRPr lang="es-CO" dirty="0"/>
          </a:p>
        </p:txBody>
      </p:sp>
    </p:spTree>
    <p:extLst>
      <p:ext uri="{BB962C8B-B14F-4D97-AF65-F5344CB8AC3E}">
        <p14:creationId xmlns:p14="http://schemas.microsoft.com/office/powerpoint/2010/main" val="223472292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8812DBF-A5C8-4E6D-A6E9-887EE66DBD17}"/>
              </a:ext>
            </a:extLst>
          </p:cNvPr>
          <p:cNvSpPr>
            <a:spLocks noGrp="1"/>
          </p:cNvSpPr>
          <p:nvPr>
            <p:ph type="ctrTitle"/>
          </p:nvPr>
        </p:nvSpPr>
        <p:spPr>
          <a:xfrm>
            <a:off x="225287" y="384314"/>
            <a:ext cx="11860696" cy="1378225"/>
          </a:xfrm>
        </p:spPr>
        <p:style>
          <a:lnRef idx="2">
            <a:schemeClr val="dk1">
              <a:shade val="50000"/>
            </a:schemeClr>
          </a:lnRef>
          <a:fillRef idx="1">
            <a:schemeClr val="dk1"/>
          </a:fillRef>
          <a:effectRef idx="0">
            <a:schemeClr val="dk1"/>
          </a:effectRef>
          <a:fontRef idx="minor">
            <a:schemeClr val="lt1"/>
          </a:fontRef>
        </p:style>
        <p:txBody>
          <a:bodyPr/>
          <a:lstStyle/>
          <a:p>
            <a:pPr algn="just"/>
            <a:r>
              <a:rPr lang="es-CO" sz="4400" dirty="0">
                <a:solidFill>
                  <a:schemeClr val="bg1"/>
                </a:solidFill>
              </a:rPr>
              <a:t>3. LA COMPTENCIA EXCLUSIVA DEL CONSEJO DE ESTADO POR EL DECRETO 528 DE 1964 </a:t>
            </a:r>
          </a:p>
        </p:txBody>
      </p:sp>
      <p:sp>
        <p:nvSpPr>
          <p:cNvPr id="3" name="Subtítulo 2">
            <a:extLst>
              <a:ext uri="{FF2B5EF4-FFF2-40B4-BE49-F238E27FC236}">
                <a16:creationId xmlns:a16="http://schemas.microsoft.com/office/drawing/2014/main" id="{B94902CA-809E-4364-9080-24C7CB993463}"/>
              </a:ext>
            </a:extLst>
          </p:cNvPr>
          <p:cNvSpPr>
            <a:spLocks noGrp="1"/>
          </p:cNvSpPr>
          <p:nvPr>
            <p:ph type="subTitle" idx="1"/>
          </p:nvPr>
        </p:nvSpPr>
        <p:spPr>
          <a:xfrm>
            <a:off x="424070" y="2133601"/>
            <a:ext cx="11542643" cy="4340086"/>
          </a:xfrm>
        </p:spPr>
        <p:style>
          <a:lnRef idx="2">
            <a:schemeClr val="dk1"/>
          </a:lnRef>
          <a:fillRef idx="1">
            <a:schemeClr val="lt1"/>
          </a:fillRef>
          <a:effectRef idx="0">
            <a:schemeClr val="dk1"/>
          </a:effectRef>
          <a:fontRef idx="minor">
            <a:schemeClr val="dk1"/>
          </a:fontRef>
        </p:style>
        <p:txBody>
          <a:bodyPr>
            <a:noAutofit/>
          </a:bodyPr>
          <a:lstStyle/>
          <a:p>
            <a:pPr algn="just">
              <a:spcBef>
                <a:spcPts val="0"/>
              </a:spcBef>
            </a:pPr>
            <a:r>
              <a:rPr lang="es-ES_tradnl" sz="2000" dirty="0">
                <a:solidFill>
                  <a:schemeClr val="tx1"/>
                </a:solidFill>
              </a:rPr>
              <a:t>Al reorganizar la jurisdicción de lo contencioso administrativo, el Decreto 528 de 1964 fortaleció al Consejo de Estado hasta hacerlo el cuerpo colegiado preponderante de responsabilidad estatal.</a:t>
            </a:r>
          </a:p>
          <a:p>
            <a:pPr algn="just">
              <a:spcBef>
                <a:spcPts val="0"/>
              </a:spcBef>
            </a:pPr>
            <a:endParaRPr lang="es-ES_tradnl" sz="2000" dirty="0">
              <a:solidFill>
                <a:schemeClr val="tx1"/>
              </a:solidFill>
            </a:endParaRPr>
          </a:p>
          <a:p>
            <a:pPr algn="just">
              <a:spcBef>
                <a:spcPts val="0"/>
              </a:spcBef>
            </a:pPr>
            <a:r>
              <a:rPr lang="es-ES_tradnl" sz="2000" dirty="0">
                <a:solidFill>
                  <a:schemeClr val="tx1"/>
                </a:solidFill>
              </a:rPr>
              <a:t>3.1. DAÑOS CAUSADOS POR FUERZAS ARMADAS.</a:t>
            </a:r>
          </a:p>
          <a:p>
            <a:pPr algn="just">
              <a:spcBef>
                <a:spcPts val="0"/>
              </a:spcBef>
            </a:pPr>
            <a:endParaRPr lang="es-ES_tradnl" sz="2000" dirty="0">
              <a:solidFill>
                <a:schemeClr val="tx1"/>
              </a:solidFill>
            </a:endParaRPr>
          </a:p>
          <a:p>
            <a:pPr algn="just">
              <a:spcBef>
                <a:spcPts val="0"/>
              </a:spcBef>
            </a:pPr>
            <a:r>
              <a:rPr lang="es-ES_tradnl" sz="2000" dirty="0">
                <a:solidFill>
                  <a:schemeClr val="tx1"/>
                </a:solidFill>
              </a:rPr>
              <a:t>Con el paso del tiempo se fueron especializando las funciones de las Fuerzas Armadas, hasta constituirse diversas instituciones de Derecho Público que poseían armas de fuego y cumplían funciones que podrían comprometer la responsabilidad estatal.</a:t>
            </a:r>
          </a:p>
          <a:p>
            <a:pPr algn="just">
              <a:spcBef>
                <a:spcPts val="0"/>
              </a:spcBef>
            </a:pPr>
            <a:endParaRPr lang="es-ES_tradnl" sz="2000" dirty="0">
              <a:solidFill>
                <a:schemeClr val="tx1"/>
              </a:solidFill>
            </a:endParaRPr>
          </a:p>
          <a:p>
            <a:pPr marL="285750" indent="-285750" algn="just">
              <a:spcBef>
                <a:spcPts val="0"/>
              </a:spcBef>
              <a:buFont typeface="Arial" panose="020B0604020202020204" pitchFamily="34" charset="0"/>
              <a:buChar char="•"/>
            </a:pPr>
            <a:r>
              <a:rPr lang="es-ES_tradnl" sz="2000" dirty="0">
                <a:solidFill>
                  <a:schemeClr val="tx1"/>
                </a:solidFill>
              </a:rPr>
              <a:t>Responsabilidad por explosión de material militar.</a:t>
            </a:r>
          </a:p>
          <a:p>
            <a:pPr marL="285750" indent="-285750" algn="just">
              <a:spcBef>
                <a:spcPts val="0"/>
              </a:spcBef>
              <a:buFont typeface="Arial" panose="020B0604020202020204" pitchFamily="34" charset="0"/>
              <a:buChar char="•"/>
            </a:pPr>
            <a:r>
              <a:rPr lang="es-ES_tradnl" sz="2000" dirty="0">
                <a:solidFill>
                  <a:schemeClr val="tx1"/>
                </a:solidFill>
              </a:rPr>
              <a:t>Muertes causadas a particulares por organizaciones armadas de Derecho Público. </a:t>
            </a:r>
          </a:p>
          <a:p>
            <a:pPr marL="285750" indent="-285750" algn="just">
              <a:spcBef>
                <a:spcPts val="0"/>
              </a:spcBef>
              <a:buFont typeface="Arial" panose="020B0604020202020204" pitchFamily="34" charset="0"/>
              <a:buChar char="•"/>
            </a:pPr>
            <a:r>
              <a:rPr lang="es-ES_tradnl" sz="2000" dirty="0">
                <a:solidFill>
                  <a:schemeClr val="tx1"/>
                </a:solidFill>
              </a:rPr>
              <a:t>Posibles fallas del servicio durante manifestaciones públicas. </a:t>
            </a:r>
          </a:p>
          <a:p>
            <a:pPr marL="285750" indent="-285750" algn="just">
              <a:spcBef>
                <a:spcPts val="0"/>
              </a:spcBef>
              <a:buFont typeface="Arial" panose="020B0604020202020204" pitchFamily="34" charset="0"/>
              <a:buChar char="•"/>
            </a:pPr>
            <a:r>
              <a:rPr lang="es-ES_tradnl" sz="2000" dirty="0">
                <a:solidFill>
                  <a:schemeClr val="tx1"/>
                </a:solidFill>
              </a:rPr>
              <a:t>Por ocupaciones temporales por la fuerza pública.  </a:t>
            </a:r>
          </a:p>
          <a:p>
            <a:pPr marL="285750" indent="-285750" algn="just">
              <a:spcBef>
                <a:spcPts val="0"/>
              </a:spcBef>
              <a:buFont typeface="Arial" panose="020B0604020202020204" pitchFamily="34" charset="0"/>
              <a:buChar char="•"/>
            </a:pPr>
            <a:r>
              <a:rPr lang="es-ES_tradnl" sz="2000" dirty="0">
                <a:solidFill>
                  <a:schemeClr val="tx1"/>
                </a:solidFill>
              </a:rPr>
              <a:t>Por las omisiones de la fuerza pública. (Destrucción de tiendas, de bus en la U.N. y congresista)</a:t>
            </a:r>
            <a:endParaRPr lang="es-CO" sz="2000" dirty="0">
              <a:solidFill>
                <a:schemeClr val="tx1"/>
              </a:solidFill>
            </a:endParaRPr>
          </a:p>
          <a:p>
            <a:pPr algn="just"/>
            <a:endParaRPr lang="es-ES_tradnl" sz="2000" dirty="0">
              <a:solidFill>
                <a:schemeClr val="tx1"/>
              </a:solidFill>
            </a:endParaRPr>
          </a:p>
          <a:p>
            <a:pPr algn="just"/>
            <a:r>
              <a:rPr lang="es-ES_tradnl" sz="2000" dirty="0">
                <a:solidFill>
                  <a:schemeClr val="tx1"/>
                </a:solidFill>
              </a:rPr>
              <a:t> </a:t>
            </a:r>
            <a:endParaRPr lang="es-CO" sz="2000" dirty="0">
              <a:solidFill>
                <a:schemeClr val="tx1"/>
              </a:solidFill>
            </a:endParaRPr>
          </a:p>
        </p:txBody>
      </p:sp>
    </p:spTree>
    <p:extLst>
      <p:ext uri="{BB962C8B-B14F-4D97-AF65-F5344CB8AC3E}">
        <p14:creationId xmlns:p14="http://schemas.microsoft.com/office/powerpoint/2010/main" val="258783223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0C03F43F-F696-4F16-BCBB-3ADD6C19B5DA}"/>
              </a:ext>
            </a:extLst>
          </p:cNvPr>
          <p:cNvSpPr>
            <a:spLocks noGrp="1"/>
          </p:cNvSpPr>
          <p:nvPr>
            <p:ph type="subTitle" idx="1"/>
          </p:nvPr>
        </p:nvSpPr>
        <p:spPr>
          <a:xfrm>
            <a:off x="543339" y="450574"/>
            <a:ext cx="11025809" cy="6003235"/>
          </a:xfrm>
        </p:spPr>
        <p:style>
          <a:lnRef idx="2">
            <a:schemeClr val="dk1"/>
          </a:lnRef>
          <a:fillRef idx="1">
            <a:schemeClr val="lt1"/>
          </a:fillRef>
          <a:effectRef idx="0">
            <a:schemeClr val="dk1"/>
          </a:effectRef>
          <a:fontRef idx="minor">
            <a:schemeClr val="dk1"/>
          </a:fontRef>
        </p:style>
        <p:txBody>
          <a:bodyPr>
            <a:normAutofit lnSpcReduction="10000"/>
          </a:bodyPr>
          <a:lstStyle/>
          <a:p>
            <a:pPr algn="just">
              <a:lnSpc>
                <a:spcPct val="110000"/>
              </a:lnSpc>
              <a:spcBef>
                <a:spcPts val="0"/>
              </a:spcBef>
            </a:pPr>
            <a:r>
              <a:rPr lang="es-ES_tradnl" sz="2400" b="1" dirty="0">
                <a:solidFill>
                  <a:schemeClr val="tx1"/>
                </a:solidFill>
              </a:rPr>
              <a:t>3.2. DAÑOS OCASIONADOS POR LA EJECUCIÓN DE DIVERSAS ACTIVIDADES DEL ESTADO</a:t>
            </a:r>
          </a:p>
          <a:p>
            <a:pPr algn="just">
              <a:lnSpc>
                <a:spcPct val="110000"/>
              </a:lnSpc>
              <a:spcBef>
                <a:spcPts val="0"/>
              </a:spcBef>
            </a:pPr>
            <a:endParaRPr lang="es-ES_tradnl" sz="2400" b="1" dirty="0">
              <a:solidFill>
                <a:schemeClr val="tx1"/>
              </a:solidFill>
            </a:endParaRPr>
          </a:p>
          <a:p>
            <a:pPr algn="just">
              <a:lnSpc>
                <a:spcPct val="110000"/>
              </a:lnSpc>
              <a:spcBef>
                <a:spcPts val="0"/>
              </a:spcBef>
            </a:pPr>
            <a:r>
              <a:rPr lang="es-ES_tradnl" sz="2400" dirty="0">
                <a:solidFill>
                  <a:schemeClr val="tx1"/>
                </a:solidFill>
              </a:rPr>
              <a:t>La responsabilidad del Estado por los daños causados durante la ejecución de actividades públicas y de actuaciones de los funcionarios continúa siendo competencia del Consejo de Estado, según la lectura conjunta del Código Contencioso Administrativo de 1941 y del Decreto 528 de 1964. Estos daños se clasifican en: </a:t>
            </a:r>
          </a:p>
          <a:p>
            <a:pPr algn="just">
              <a:lnSpc>
                <a:spcPct val="110000"/>
              </a:lnSpc>
              <a:spcBef>
                <a:spcPts val="0"/>
              </a:spcBef>
            </a:pPr>
            <a:endParaRPr lang="es-ES_tradnl" sz="2400" dirty="0">
              <a:solidFill>
                <a:schemeClr val="tx1"/>
              </a:solidFill>
            </a:endParaRPr>
          </a:p>
          <a:p>
            <a:pPr marL="285750" indent="-285750" algn="just">
              <a:lnSpc>
                <a:spcPct val="110000"/>
              </a:lnSpc>
              <a:spcBef>
                <a:spcPts val="0"/>
              </a:spcBef>
              <a:buFont typeface="Arial" panose="020B0604020202020204" pitchFamily="34" charset="0"/>
              <a:buChar char="•"/>
            </a:pPr>
            <a:r>
              <a:rPr lang="es-ES_tradnl" sz="2400" dirty="0">
                <a:solidFill>
                  <a:schemeClr val="tx1"/>
                </a:solidFill>
              </a:rPr>
              <a:t>Lesiones causadas por ejecución de trabajos públicos.</a:t>
            </a:r>
          </a:p>
          <a:p>
            <a:pPr marL="285750" indent="-285750" algn="just">
              <a:lnSpc>
                <a:spcPct val="110000"/>
              </a:lnSpc>
              <a:spcBef>
                <a:spcPts val="0"/>
              </a:spcBef>
              <a:buFont typeface="Arial" panose="020B0604020202020204" pitchFamily="34" charset="0"/>
              <a:buChar char="•"/>
            </a:pPr>
            <a:r>
              <a:rPr lang="es-ES_tradnl" sz="2400" dirty="0">
                <a:solidFill>
                  <a:schemeClr val="tx1"/>
                </a:solidFill>
              </a:rPr>
              <a:t>Ocupaciones temporales. </a:t>
            </a:r>
          </a:p>
          <a:p>
            <a:pPr marL="285750" indent="-285750" algn="just">
              <a:lnSpc>
                <a:spcPct val="110000"/>
              </a:lnSpc>
              <a:spcBef>
                <a:spcPts val="0"/>
              </a:spcBef>
              <a:buFont typeface="Arial" panose="020B0604020202020204" pitchFamily="34" charset="0"/>
              <a:buChar char="•"/>
            </a:pPr>
            <a:r>
              <a:rPr lang="es-ES_tradnl" sz="2400" dirty="0">
                <a:solidFill>
                  <a:schemeClr val="tx1"/>
                </a:solidFill>
              </a:rPr>
              <a:t>Realización de eventos públicos. </a:t>
            </a:r>
          </a:p>
          <a:p>
            <a:pPr marL="285750" indent="-285750" algn="just">
              <a:lnSpc>
                <a:spcPct val="110000"/>
              </a:lnSpc>
              <a:spcBef>
                <a:spcPts val="0"/>
              </a:spcBef>
              <a:buFont typeface="Arial" panose="020B0604020202020204" pitchFamily="34" charset="0"/>
              <a:buChar char="•"/>
            </a:pPr>
            <a:r>
              <a:rPr lang="es-ES_tradnl" sz="2400" dirty="0">
                <a:solidFill>
                  <a:schemeClr val="tx1"/>
                </a:solidFill>
              </a:rPr>
              <a:t>Por actividades de funcionarios administrativos.</a:t>
            </a:r>
          </a:p>
          <a:p>
            <a:pPr marL="285750" indent="-285750" algn="just">
              <a:lnSpc>
                <a:spcPct val="110000"/>
              </a:lnSpc>
              <a:spcBef>
                <a:spcPts val="0"/>
              </a:spcBef>
              <a:buFont typeface="Arial" panose="020B0604020202020204" pitchFamily="34" charset="0"/>
              <a:buChar char="•"/>
            </a:pPr>
            <a:r>
              <a:rPr lang="es-ES_tradnl" sz="2400" dirty="0">
                <a:solidFill>
                  <a:schemeClr val="tx1"/>
                </a:solidFill>
              </a:rPr>
              <a:t>Por omisión del Estado.</a:t>
            </a:r>
          </a:p>
          <a:p>
            <a:pPr marL="285750" indent="-285750" algn="just">
              <a:lnSpc>
                <a:spcPct val="110000"/>
              </a:lnSpc>
              <a:spcBef>
                <a:spcPts val="0"/>
              </a:spcBef>
              <a:buFont typeface="Arial" panose="020B0604020202020204" pitchFamily="34" charset="0"/>
              <a:buChar char="•"/>
            </a:pPr>
            <a:r>
              <a:rPr lang="es-ES_tradnl" sz="2400" dirty="0">
                <a:solidFill>
                  <a:schemeClr val="tx1"/>
                </a:solidFill>
              </a:rPr>
              <a:t>Errores  judiciales (Debían asumir los ciudadanos) </a:t>
            </a:r>
          </a:p>
          <a:p>
            <a:pPr marL="285750" indent="-285750" algn="just">
              <a:buFont typeface="Arial" panose="020B0604020202020204" pitchFamily="34" charset="0"/>
              <a:buChar char="•"/>
            </a:pPr>
            <a:endParaRPr lang="es-CO" dirty="0"/>
          </a:p>
          <a:p>
            <a:pPr algn="just"/>
            <a:endParaRPr lang="es-CO" dirty="0">
              <a:solidFill>
                <a:schemeClr val="tx1"/>
              </a:solidFill>
            </a:endParaRPr>
          </a:p>
          <a:p>
            <a:endParaRPr lang="es-CO" dirty="0"/>
          </a:p>
        </p:txBody>
      </p:sp>
    </p:spTree>
    <p:extLst>
      <p:ext uri="{BB962C8B-B14F-4D97-AF65-F5344CB8AC3E}">
        <p14:creationId xmlns:p14="http://schemas.microsoft.com/office/powerpoint/2010/main" val="149538358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CDBA542-0E60-42F6-9886-A87774F30362}"/>
              </a:ext>
            </a:extLst>
          </p:cNvPr>
          <p:cNvSpPr>
            <a:spLocks noGrp="1"/>
          </p:cNvSpPr>
          <p:nvPr>
            <p:ph type="ctrTitle"/>
          </p:nvPr>
        </p:nvSpPr>
        <p:spPr>
          <a:xfrm>
            <a:off x="331305" y="556591"/>
            <a:ext cx="11516138" cy="1099931"/>
          </a:xfrm>
        </p:spPr>
        <p:style>
          <a:lnRef idx="2">
            <a:schemeClr val="dk1">
              <a:shade val="50000"/>
            </a:schemeClr>
          </a:lnRef>
          <a:fillRef idx="1">
            <a:schemeClr val="dk1"/>
          </a:fillRef>
          <a:effectRef idx="0">
            <a:schemeClr val="dk1"/>
          </a:effectRef>
          <a:fontRef idx="minor">
            <a:schemeClr val="lt1"/>
          </a:fontRef>
        </p:style>
        <p:txBody>
          <a:bodyPr/>
          <a:lstStyle/>
          <a:p>
            <a:pPr algn="just"/>
            <a:r>
              <a:rPr lang="es-ES_tradnl" sz="2800" b="1" cap="all" dirty="0">
                <a:solidFill>
                  <a:schemeClr val="bg1"/>
                </a:solidFill>
              </a:rPr>
              <a:t>4.</a:t>
            </a:r>
            <a:r>
              <a:rPr lang="es-ES_tradnl" sz="2800" cap="all" dirty="0">
                <a:solidFill>
                  <a:schemeClr val="bg1"/>
                </a:solidFill>
              </a:rPr>
              <a:t> CONSEJO DE ESTADO DESPUÉS DEL CÓDIGO CONTENCIOSO ADMINISTRATIVO Y ANTERIOR A LA CONSTITUCIÓN DE 1991 (1984-1990)</a:t>
            </a:r>
            <a:endParaRPr lang="es-CO" dirty="0">
              <a:solidFill>
                <a:schemeClr val="bg1"/>
              </a:solidFill>
            </a:endParaRPr>
          </a:p>
        </p:txBody>
      </p:sp>
      <p:sp>
        <p:nvSpPr>
          <p:cNvPr id="3" name="Subtítulo 2">
            <a:extLst>
              <a:ext uri="{FF2B5EF4-FFF2-40B4-BE49-F238E27FC236}">
                <a16:creationId xmlns:a16="http://schemas.microsoft.com/office/drawing/2014/main" id="{9AB26CBF-1217-4DB5-B677-17EA3EE41639}"/>
              </a:ext>
            </a:extLst>
          </p:cNvPr>
          <p:cNvSpPr>
            <a:spLocks noGrp="1"/>
          </p:cNvSpPr>
          <p:nvPr>
            <p:ph type="subTitle" idx="1"/>
          </p:nvPr>
        </p:nvSpPr>
        <p:spPr>
          <a:xfrm>
            <a:off x="331305" y="2160104"/>
            <a:ext cx="11516138" cy="4386470"/>
          </a:xfrm>
        </p:spPr>
        <p:style>
          <a:lnRef idx="2">
            <a:schemeClr val="dk1"/>
          </a:lnRef>
          <a:fillRef idx="1">
            <a:schemeClr val="lt1"/>
          </a:fillRef>
          <a:effectRef idx="0">
            <a:schemeClr val="dk1"/>
          </a:effectRef>
          <a:fontRef idx="minor">
            <a:schemeClr val="dk1"/>
          </a:fontRef>
        </p:style>
        <p:txBody>
          <a:bodyPr/>
          <a:lstStyle/>
          <a:p>
            <a:pPr algn="just">
              <a:spcBef>
                <a:spcPts val="0"/>
              </a:spcBef>
            </a:pPr>
            <a:r>
              <a:rPr lang="es-ES_tradnl" sz="2000" dirty="0">
                <a:solidFill>
                  <a:schemeClr val="tx1"/>
                </a:solidFill>
              </a:rPr>
              <a:t>En 1984 se expidió un Código de lo Contencioso Administrativo que reemplazó al de 1941. Este decreto recogió los avances más destacados en materia de responsabilidad construidos por la jurisprudencia del Consejo de Estado, que fue la entidad que desde 1964 tuvo la competencia exclusiva sobre el tema.</a:t>
            </a:r>
          </a:p>
          <a:p>
            <a:pPr algn="just">
              <a:spcBef>
                <a:spcPts val="0"/>
              </a:spcBef>
            </a:pPr>
            <a:endParaRPr lang="es-CO" sz="2000" dirty="0">
              <a:solidFill>
                <a:schemeClr val="tx1"/>
              </a:solidFill>
            </a:endParaRPr>
          </a:p>
          <a:p>
            <a:pPr algn="just" fontAlgn="ctr">
              <a:spcBef>
                <a:spcPts val="0"/>
              </a:spcBef>
            </a:pPr>
            <a:r>
              <a:rPr lang="es-ES_tradnl" sz="2000" dirty="0">
                <a:solidFill>
                  <a:schemeClr val="tx1"/>
                </a:solidFill>
              </a:rPr>
              <a:t>	“ART. 86.—Acción de reparación directa. La persona interesada podrá demandar directamente 	la 	reparación del daño cuando la causa sea un hecho, una omisión, una operación 	administrativa o la 	ocupación temporal o permanente de inmueble por causa de trabajos 	públicos o por cualquiera otra causa.</a:t>
            </a:r>
            <a:endParaRPr lang="es-CO" sz="2000" dirty="0">
              <a:solidFill>
                <a:schemeClr val="tx1"/>
              </a:solidFill>
            </a:endParaRPr>
          </a:p>
          <a:p>
            <a:pPr algn="just" fontAlgn="ctr">
              <a:spcBef>
                <a:spcPts val="0"/>
              </a:spcBef>
            </a:pPr>
            <a:r>
              <a:rPr lang="es-ES_tradnl" sz="2000" dirty="0">
                <a:solidFill>
                  <a:schemeClr val="tx1"/>
                </a:solidFill>
              </a:rPr>
              <a:t>	Las entidades públicas deberán promover la misma acción cuando resulten condenadas o 	hubieren 	conciliado por una actuación administrativa originada en culpa grave o dolo de un 	servidor o exservidor 	público que no estuvo vinculado al proceso respectivo, o cuando 	resulten perjudicadas por la </a:t>
            </a:r>
            <a:r>
              <a:rPr lang="es-ES_tradnl" sz="2000">
                <a:solidFill>
                  <a:schemeClr val="tx1"/>
                </a:solidFill>
              </a:rPr>
              <a:t>actuación de </a:t>
            </a:r>
            <a:r>
              <a:rPr lang="es-ES_tradnl" sz="2000" dirty="0">
                <a:solidFill>
                  <a:schemeClr val="tx1"/>
                </a:solidFill>
              </a:rPr>
              <a:t>un particular o de otra entidad pública”.</a:t>
            </a:r>
            <a:endParaRPr lang="es-CO" sz="2000" dirty="0">
              <a:solidFill>
                <a:schemeClr val="tx1"/>
              </a:solidFill>
            </a:endParaRPr>
          </a:p>
          <a:p>
            <a:pPr algn="just"/>
            <a:endParaRPr lang="es-CO" dirty="0"/>
          </a:p>
        </p:txBody>
      </p:sp>
    </p:spTree>
    <p:extLst>
      <p:ext uri="{BB962C8B-B14F-4D97-AF65-F5344CB8AC3E}">
        <p14:creationId xmlns:p14="http://schemas.microsoft.com/office/powerpoint/2010/main" val="20268361"/>
      </p:ext>
    </p:extLst>
  </p:cSld>
  <p:clrMapOvr>
    <a:masterClrMapping/>
  </p:clrMapOvr>
</p:sld>
</file>

<file path=ppt/theme/theme1.xml><?xml version="1.0" encoding="utf-8"?>
<a:theme xmlns:a="http://schemas.openxmlformats.org/drawingml/2006/main" name="Faceta">
  <a:themeElements>
    <a:clrScheme name="Faceta">
      <a:dk1>
        <a:sysClr val="windowText" lastClr="000000"/>
      </a:dk1>
      <a:lt1>
        <a:sysClr val="window" lastClr="FFFFFF"/>
      </a:lt1>
      <a:dk2>
        <a:srgbClr val="2C3C43"/>
      </a:dk2>
      <a:lt2>
        <a:srgbClr val="EBEBEB"/>
      </a:lt2>
      <a:accent1>
        <a:srgbClr val="F496CB"/>
      </a:accent1>
      <a:accent2>
        <a:srgbClr val="BC356F"/>
      </a:accent2>
      <a:accent3>
        <a:srgbClr val="E65331"/>
      </a:accent3>
      <a:accent4>
        <a:srgbClr val="F27E19"/>
      </a:accent4>
      <a:accent5>
        <a:srgbClr val="F2AC19"/>
      </a:accent5>
      <a:accent6>
        <a:srgbClr val="BC80E0"/>
      </a:accent6>
      <a:hlink>
        <a:srgbClr val="EF5285"/>
      </a:hlink>
      <a:folHlink>
        <a:srgbClr val="F77F90"/>
      </a:folHlink>
    </a:clrScheme>
    <a:fontScheme name="Faceta">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a">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23659B44-6E34-4CE8-8F0D-387DA7996826}"/>
    </a:ext>
  </a:extLst>
</a:theme>
</file>

<file path=docProps/app.xml><?xml version="1.0" encoding="utf-8"?>
<Properties xmlns="http://schemas.openxmlformats.org/officeDocument/2006/extended-properties" xmlns:vt="http://schemas.openxmlformats.org/officeDocument/2006/docPropsVTypes">
  <Template/>
  <TotalTime>1378</TotalTime>
  <Words>981</Words>
  <Application>Microsoft Office PowerPoint</Application>
  <PresentationFormat>Panorámica</PresentationFormat>
  <Paragraphs>59</Paragraphs>
  <Slides>10</Slides>
  <Notes>0</Notes>
  <HiddenSlides>0</HiddenSlides>
  <MMClips>0</MMClips>
  <ScaleCrop>false</ScaleCrop>
  <HeadingPairs>
    <vt:vector size="6" baseType="variant">
      <vt:variant>
        <vt:lpstr>Fuentes usadas</vt:lpstr>
      </vt:variant>
      <vt:variant>
        <vt:i4>3</vt:i4>
      </vt:variant>
      <vt:variant>
        <vt:lpstr>Tema</vt:lpstr>
      </vt:variant>
      <vt:variant>
        <vt:i4>1</vt:i4>
      </vt:variant>
      <vt:variant>
        <vt:lpstr>Títulos de diapositiva</vt:lpstr>
      </vt:variant>
      <vt:variant>
        <vt:i4>10</vt:i4>
      </vt:variant>
    </vt:vector>
  </HeadingPairs>
  <TitlesOfParts>
    <vt:vector size="14" baseType="lpstr">
      <vt:lpstr>Arial</vt:lpstr>
      <vt:lpstr>Trebuchet MS</vt:lpstr>
      <vt:lpstr>Wingdings 3</vt:lpstr>
      <vt:lpstr>Faceta</vt:lpstr>
      <vt:lpstr>BREVE HISTORIA DE LA RESPONSABILIDAD ESTATAL EN COLOMBIA</vt:lpstr>
      <vt:lpstr>LA HISTORIA DE LA RESPONSABILDIAD EN COLOMBIA</vt:lpstr>
      <vt:lpstr>PRINCIPALES APORTES DEL CONSEJO DE ESTADO</vt:lpstr>
      <vt:lpstr>1. PRIMERAS SENTENCIAS DEL CONSEJO DE ESTADO (1914-1940)</vt:lpstr>
      <vt:lpstr>Presentación de PowerPoint</vt:lpstr>
      <vt:lpstr>2. DESDE EL CÓDIGO o ley 167 de 1941 HASTA EL INICIO DE LA COMPETENCIA EXCLUSIVA (1941-1963) </vt:lpstr>
      <vt:lpstr>3. LA COMPTENCIA EXCLUSIVA DEL CONSEJO DE ESTADO POR EL DECRETO 528 DE 1964 </vt:lpstr>
      <vt:lpstr>Presentación de PowerPoint</vt:lpstr>
      <vt:lpstr>4. CONSEJO DE ESTADO DESPUÉS DEL CÓDIGO CONTENCIOSO ADMINISTRATIVO Y ANTERIOR A LA CONSTITUCIÓN DE 1991 (1984-1990)</vt:lpstr>
      <vt:lpstr>4. CONSEJO DE ESTADO DESPUÉS DEL CÓDIGO CONTENCIOSO ADMINISTRATIVO Y ANTERIOR A LA CONSTITUCIÓN DE 1991 (1984-1990)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Hugo Andres Arenas Mendoza</dc:creator>
  <cp:lastModifiedBy>hugo andres arenas mendoza</cp:lastModifiedBy>
  <cp:revision>150</cp:revision>
  <dcterms:created xsi:type="dcterms:W3CDTF">2020-08-12T14:08:37Z</dcterms:created>
  <dcterms:modified xsi:type="dcterms:W3CDTF">2025-08-06T14:01:33Z</dcterms:modified>
</cp:coreProperties>
</file>