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256" r:id="rId2"/>
    <p:sldId id="258" r:id="rId3"/>
    <p:sldId id="261" r:id="rId4"/>
    <p:sldId id="263" r:id="rId5"/>
    <p:sldId id="262" r:id="rId6"/>
    <p:sldId id="264" r:id="rId7"/>
    <p:sldId id="278" r:id="rId8"/>
    <p:sldId id="304" r:id="rId9"/>
    <p:sldId id="265" r:id="rId10"/>
    <p:sldId id="266" r:id="rId11"/>
    <p:sldId id="267" r:id="rId12"/>
    <p:sldId id="269" r:id="rId13"/>
    <p:sldId id="270" r:id="rId14"/>
    <p:sldId id="292" r:id="rId15"/>
    <p:sldId id="257" r:id="rId16"/>
    <p:sldId id="293" r:id="rId17"/>
    <p:sldId id="294" r:id="rId18"/>
    <p:sldId id="295" r:id="rId19"/>
    <p:sldId id="299" r:id="rId20"/>
    <p:sldId id="29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30328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5416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88621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1241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59862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25348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3883861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09255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1292068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83459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297565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77103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75687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30300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351591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Tree>
    <p:extLst>
      <p:ext uri="{BB962C8B-B14F-4D97-AF65-F5344CB8AC3E}">
        <p14:creationId xmlns:p14="http://schemas.microsoft.com/office/powerpoint/2010/main" val="1259874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6237403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O"/>
          </a:p>
        </p:txBody>
      </p:sp>
      <p:sp>
        <p:nvSpPr>
          <p:cNvPr id="16"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O"/>
          </a:p>
        </p:txBody>
      </p:sp>
      <p:sp>
        <p:nvSpPr>
          <p:cNvPr id="18"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O"/>
          </a:p>
        </p:txBody>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O"/>
          </a:p>
        </p:txBody>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O"/>
          </a:p>
        </p:txBody>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8DF6BB-CF13-4667-97AA-0C26A3E1AD7F}"/>
              </a:ext>
            </a:extLst>
          </p:cNvPr>
          <p:cNvSpPr>
            <a:spLocks noGrp="1"/>
          </p:cNvSpPr>
          <p:nvPr>
            <p:ph type="ctrTitle"/>
          </p:nvPr>
        </p:nvSpPr>
        <p:spPr>
          <a:xfrm>
            <a:off x="4419136" y="1020871"/>
            <a:ext cx="6960759" cy="2849671"/>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l">
              <a:lnSpc>
                <a:spcPct val="90000"/>
              </a:lnSpc>
            </a:pPr>
            <a:r>
              <a:rPr lang="es-CO" sz="5100" dirty="0">
                <a:solidFill>
                  <a:srgbClr val="FFFFFF"/>
                </a:solidFill>
              </a:rPr>
              <a:t>EL RÉGIMEN DE RESPONSABILIDAD ESTATAL COLOMBIANO</a:t>
            </a:r>
          </a:p>
        </p:txBody>
      </p:sp>
      <p:sp>
        <p:nvSpPr>
          <p:cNvPr id="3" name="Subtítulo 2">
            <a:extLst>
              <a:ext uri="{FF2B5EF4-FFF2-40B4-BE49-F238E27FC236}">
                <a16:creationId xmlns:a16="http://schemas.microsoft.com/office/drawing/2014/main" id="{3C0900C2-C883-4F50-BD4A-BC2212ABF923}"/>
              </a:ext>
            </a:extLst>
          </p:cNvPr>
          <p:cNvSpPr>
            <a:spLocks noGrp="1"/>
          </p:cNvSpPr>
          <p:nvPr>
            <p:ph type="subTitle" idx="1"/>
          </p:nvPr>
        </p:nvSpPr>
        <p:spPr>
          <a:xfrm>
            <a:off x="4456386" y="3962088"/>
            <a:ext cx="6203795" cy="1186108"/>
          </a:xfrm>
        </p:spPr>
        <p:txBody>
          <a:bodyPr>
            <a:normAutofit/>
          </a:bodyPr>
          <a:lstStyle/>
          <a:p>
            <a:pPr algn="l"/>
            <a:r>
              <a:rPr lang="es-CO">
                <a:solidFill>
                  <a:srgbClr val="FFFFFF">
                    <a:alpha val="70000"/>
                  </a:srgbClr>
                </a:solidFill>
              </a:rPr>
              <a:t>HUGO ANDRÉS ARENAS MENDOZA</a:t>
            </a: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629311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D219C1-CBF5-48E1-A334-62CB4D989359}"/>
              </a:ext>
            </a:extLst>
          </p:cNvPr>
          <p:cNvSpPr>
            <a:spLocks noGrp="1"/>
          </p:cNvSpPr>
          <p:nvPr>
            <p:ph type="title"/>
          </p:nvPr>
        </p:nvSpPr>
        <p:spPr>
          <a:xfrm>
            <a:off x="677334" y="503583"/>
            <a:ext cx="10746040" cy="808381"/>
          </a:xfrm>
        </p:spPr>
        <p:style>
          <a:lnRef idx="2">
            <a:schemeClr val="dk1"/>
          </a:lnRef>
          <a:fillRef idx="1">
            <a:schemeClr val="lt1"/>
          </a:fillRef>
          <a:effectRef idx="0">
            <a:schemeClr val="dk1"/>
          </a:effectRef>
          <a:fontRef idx="minor">
            <a:schemeClr val="dk1"/>
          </a:fontRef>
        </p:style>
        <p:txBody>
          <a:bodyPr>
            <a:normAutofit/>
          </a:bodyPr>
          <a:lstStyle/>
          <a:p>
            <a:pPr algn="ctr"/>
            <a:r>
              <a:rPr lang="es-CO" sz="4000" dirty="0"/>
              <a:t>FUNCIONES DE LA RESPONSABILIDAD ESTATAL</a:t>
            </a:r>
          </a:p>
        </p:txBody>
      </p:sp>
      <p:sp>
        <p:nvSpPr>
          <p:cNvPr id="3" name="Marcador de contenido 2">
            <a:extLst>
              <a:ext uri="{FF2B5EF4-FFF2-40B4-BE49-F238E27FC236}">
                <a16:creationId xmlns:a16="http://schemas.microsoft.com/office/drawing/2014/main" id="{FD0B0F8F-8E0B-4654-A98F-E79ED3C4F250}"/>
              </a:ext>
            </a:extLst>
          </p:cNvPr>
          <p:cNvSpPr>
            <a:spLocks noGrp="1"/>
          </p:cNvSpPr>
          <p:nvPr>
            <p:ph idx="1"/>
          </p:nvPr>
        </p:nvSpPr>
        <p:spPr>
          <a:xfrm>
            <a:off x="677333" y="1868557"/>
            <a:ext cx="10746039" cy="4731026"/>
          </a:xfrm>
        </p:spPr>
        <p:style>
          <a:lnRef idx="2">
            <a:schemeClr val="dk1"/>
          </a:lnRef>
          <a:fillRef idx="1">
            <a:schemeClr val="lt1"/>
          </a:fillRef>
          <a:effectRef idx="0">
            <a:schemeClr val="dk1"/>
          </a:effectRef>
          <a:fontRef idx="minor">
            <a:schemeClr val="dk1"/>
          </a:fontRef>
        </p:style>
        <p:txBody>
          <a:bodyPr/>
          <a:lstStyle/>
          <a:p>
            <a:r>
              <a:rPr lang="es-ES_tradnl" sz="2800" dirty="0"/>
              <a:t>1. </a:t>
            </a:r>
            <a:r>
              <a:rPr lang="es-ES_tradnl" sz="2800" b="1" dirty="0"/>
              <a:t>Punitiva.</a:t>
            </a:r>
          </a:p>
          <a:p>
            <a:r>
              <a:rPr lang="es-ES_tradnl" sz="2800" dirty="0"/>
              <a:t>2.</a:t>
            </a:r>
            <a:r>
              <a:rPr lang="es-ES_tradnl" sz="2800" b="1" dirty="0"/>
              <a:t> Preventiva</a:t>
            </a:r>
            <a:endParaRPr lang="es-CO" sz="2800" dirty="0"/>
          </a:p>
          <a:p>
            <a:r>
              <a:rPr lang="es-ES_tradnl" sz="2800" dirty="0"/>
              <a:t>3.</a:t>
            </a:r>
            <a:r>
              <a:rPr lang="es-ES_tradnl" sz="2800" b="1" dirty="0"/>
              <a:t> Control social</a:t>
            </a:r>
          </a:p>
          <a:p>
            <a:r>
              <a:rPr lang="es-ES_tradnl" sz="2800" dirty="0"/>
              <a:t>4.</a:t>
            </a:r>
            <a:r>
              <a:rPr lang="es-ES_tradnl" sz="2800" b="1" dirty="0"/>
              <a:t> Económica</a:t>
            </a:r>
          </a:p>
          <a:p>
            <a:r>
              <a:rPr lang="es-ES_tradnl" sz="2800" dirty="0"/>
              <a:t>5.</a:t>
            </a:r>
            <a:r>
              <a:rPr lang="es-ES_tradnl" sz="2800" b="1" dirty="0"/>
              <a:t> Solidaria</a:t>
            </a:r>
          </a:p>
          <a:p>
            <a:r>
              <a:rPr lang="es-ES_tradnl" sz="2800" dirty="0"/>
              <a:t>6. </a:t>
            </a:r>
            <a:r>
              <a:rPr lang="es-ES_tradnl" sz="2800" b="1" dirty="0"/>
              <a:t>Reparadora</a:t>
            </a:r>
          </a:p>
          <a:p>
            <a:r>
              <a:rPr lang="es-ES_tradnl" sz="2800" dirty="0"/>
              <a:t>7. </a:t>
            </a:r>
            <a:r>
              <a:rPr lang="es-ES_tradnl" sz="2800" b="1" dirty="0"/>
              <a:t>Transformadora</a:t>
            </a:r>
          </a:p>
          <a:p>
            <a:r>
              <a:rPr lang="es-ES_tradnl" sz="2800" dirty="0"/>
              <a:t>8. </a:t>
            </a:r>
            <a:r>
              <a:rPr lang="es-ES_tradnl" sz="2800" b="1" dirty="0"/>
              <a:t>De reparación integral</a:t>
            </a:r>
            <a:endParaRPr lang="es-CO" sz="2800" dirty="0"/>
          </a:p>
          <a:p>
            <a:endParaRPr lang="es-CO" dirty="0"/>
          </a:p>
          <a:p>
            <a:endParaRPr lang="es-CO" dirty="0"/>
          </a:p>
          <a:p>
            <a:endParaRPr lang="es-CO" dirty="0"/>
          </a:p>
          <a:p>
            <a:endParaRPr lang="es-CO" dirty="0"/>
          </a:p>
          <a:p>
            <a:endParaRPr lang="es-CO" dirty="0"/>
          </a:p>
          <a:p>
            <a:endParaRPr lang="es-CO" dirty="0"/>
          </a:p>
          <a:p>
            <a:endParaRPr lang="es-CO" dirty="0"/>
          </a:p>
        </p:txBody>
      </p:sp>
    </p:spTree>
    <p:extLst>
      <p:ext uri="{BB962C8B-B14F-4D97-AF65-F5344CB8AC3E}">
        <p14:creationId xmlns:p14="http://schemas.microsoft.com/office/powerpoint/2010/main" val="1739971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99A928-E8F2-4E03-9818-A1085A4F8124}"/>
              </a:ext>
            </a:extLst>
          </p:cNvPr>
          <p:cNvSpPr>
            <a:spLocks noGrp="1"/>
          </p:cNvSpPr>
          <p:nvPr>
            <p:ph type="ctrTitle"/>
          </p:nvPr>
        </p:nvSpPr>
        <p:spPr>
          <a:xfrm>
            <a:off x="954158" y="412377"/>
            <a:ext cx="10204172" cy="762000"/>
          </a:xfrm>
        </p:spPr>
        <p:style>
          <a:lnRef idx="2">
            <a:schemeClr val="dk1"/>
          </a:lnRef>
          <a:fillRef idx="1">
            <a:schemeClr val="lt1"/>
          </a:fillRef>
          <a:effectRef idx="0">
            <a:schemeClr val="dk1"/>
          </a:effectRef>
          <a:fontRef idx="minor">
            <a:schemeClr val="dk1"/>
          </a:fontRef>
        </p:style>
        <p:txBody>
          <a:bodyPr/>
          <a:lstStyle/>
          <a:p>
            <a:pPr algn="ctr"/>
            <a:r>
              <a:rPr lang="es-CO" sz="4400" dirty="0"/>
              <a:t>8. REPARACIÓN INTEGRAL</a:t>
            </a:r>
          </a:p>
        </p:txBody>
      </p:sp>
      <p:sp>
        <p:nvSpPr>
          <p:cNvPr id="3" name="Subtítulo 2">
            <a:extLst>
              <a:ext uri="{FF2B5EF4-FFF2-40B4-BE49-F238E27FC236}">
                <a16:creationId xmlns:a16="http://schemas.microsoft.com/office/drawing/2014/main" id="{4C025E58-3903-4E00-907F-E075CC5ED132}"/>
              </a:ext>
            </a:extLst>
          </p:cNvPr>
          <p:cNvSpPr>
            <a:spLocks noGrp="1"/>
          </p:cNvSpPr>
          <p:nvPr>
            <p:ph type="subTitle" idx="1"/>
          </p:nvPr>
        </p:nvSpPr>
        <p:spPr>
          <a:xfrm>
            <a:off x="530088" y="1568824"/>
            <a:ext cx="11092070" cy="4876799"/>
          </a:xfrm>
        </p:spPr>
        <p:style>
          <a:lnRef idx="2">
            <a:schemeClr val="dk1"/>
          </a:lnRef>
          <a:fillRef idx="1">
            <a:schemeClr val="lt1"/>
          </a:fillRef>
          <a:effectRef idx="0">
            <a:schemeClr val="dk1"/>
          </a:effectRef>
          <a:fontRef idx="minor">
            <a:schemeClr val="dk1"/>
          </a:fontRef>
        </p:style>
        <p:txBody>
          <a:bodyPr>
            <a:normAutofit/>
          </a:bodyPr>
          <a:lstStyle/>
          <a:p>
            <a:pPr marL="285750" indent="-285750" algn="just" fontAlgn="ctr">
              <a:buFont typeface="Arial" panose="020B0604020202020204" pitchFamily="34" charset="0"/>
              <a:buChar char="•"/>
            </a:pPr>
            <a:r>
              <a:rPr lang="es-ES_tradnl" sz="2600" dirty="0">
                <a:solidFill>
                  <a:schemeClr val="tx1"/>
                </a:solidFill>
              </a:rPr>
              <a:t>Involucrar ideas de reconstrucción y reivindicación del ser humano en la sociedad. </a:t>
            </a:r>
          </a:p>
          <a:p>
            <a:pPr marL="285750" indent="-285750" algn="just" fontAlgn="ctr">
              <a:buFont typeface="Arial" panose="020B0604020202020204" pitchFamily="34" charset="0"/>
              <a:buChar char="•"/>
            </a:pPr>
            <a:r>
              <a:rPr lang="es-ES_tradnl" sz="2600" dirty="0">
                <a:solidFill>
                  <a:schemeClr val="tx1"/>
                </a:solidFill>
              </a:rPr>
              <a:t>Luego el concepto de reparación conlleva cargas de individualismo, pero también de responsabilidad colectiva. </a:t>
            </a:r>
          </a:p>
          <a:p>
            <a:pPr marL="285750" indent="-285750" algn="just" fontAlgn="ctr">
              <a:buFont typeface="Arial" panose="020B0604020202020204" pitchFamily="34" charset="0"/>
              <a:buChar char="•"/>
            </a:pPr>
            <a:r>
              <a:rPr lang="es-ES_tradnl" sz="2600" dirty="0">
                <a:solidFill>
                  <a:schemeClr val="tx1"/>
                </a:solidFill>
              </a:rPr>
              <a:t>En la reparación integral, el agente central es la víctima; es en torno a ella hacia donde deben orientarse las actuaciones de las partes. Para esto, es imperativo comprender que el patrimonio de las personas incluye bienes materiales e inmateriales y, por esto, la reparación integral no debe ser solo económica, puesto que implica entender la situación particular del individuo y abordar, por ejemplo, cuestiones psicológicas, físicas, sociológicas y simbólicas.</a:t>
            </a:r>
            <a:endParaRPr lang="es-CO" sz="2600" dirty="0">
              <a:solidFill>
                <a:schemeClr val="tx1"/>
              </a:solidFill>
            </a:endParaRPr>
          </a:p>
        </p:txBody>
      </p:sp>
    </p:spTree>
    <p:extLst>
      <p:ext uri="{BB962C8B-B14F-4D97-AF65-F5344CB8AC3E}">
        <p14:creationId xmlns:p14="http://schemas.microsoft.com/office/powerpoint/2010/main" val="3442060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32E573-740A-4A28-9D3C-9FADDAD27083}"/>
              </a:ext>
            </a:extLst>
          </p:cNvPr>
          <p:cNvSpPr>
            <a:spLocks noGrp="1"/>
          </p:cNvSpPr>
          <p:nvPr>
            <p:ph type="title"/>
          </p:nvPr>
        </p:nvSpPr>
        <p:spPr>
          <a:xfrm>
            <a:off x="677333" y="258417"/>
            <a:ext cx="10666527" cy="828261"/>
          </a:xfrm>
        </p:spPr>
        <p:style>
          <a:lnRef idx="2">
            <a:schemeClr val="dk1"/>
          </a:lnRef>
          <a:fillRef idx="1">
            <a:schemeClr val="lt1"/>
          </a:fillRef>
          <a:effectRef idx="0">
            <a:schemeClr val="dk1"/>
          </a:effectRef>
          <a:fontRef idx="minor">
            <a:schemeClr val="dk1"/>
          </a:fontRef>
        </p:style>
        <p:txBody>
          <a:bodyPr>
            <a:normAutofit/>
          </a:bodyPr>
          <a:lstStyle/>
          <a:p>
            <a:pPr algn="ctr"/>
            <a:r>
              <a:rPr lang="es-ES_tradnl" dirty="0"/>
              <a:t>MEDIDAS INDIVIDUALES DE REPARACIÓN INTEGRAL</a:t>
            </a:r>
            <a:endParaRPr lang="es-CO" dirty="0"/>
          </a:p>
        </p:txBody>
      </p:sp>
      <p:sp>
        <p:nvSpPr>
          <p:cNvPr id="3" name="Marcador de contenido 2">
            <a:extLst>
              <a:ext uri="{FF2B5EF4-FFF2-40B4-BE49-F238E27FC236}">
                <a16:creationId xmlns:a16="http://schemas.microsoft.com/office/drawing/2014/main" id="{50416C33-C8CC-40E1-A056-92FA0387F88D}"/>
              </a:ext>
            </a:extLst>
          </p:cNvPr>
          <p:cNvSpPr>
            <a:spLocks noGrp="1"/>
          </p:cNvSpPr>
          <p:nvPr>
            <p:ph idx="1"/>
          </p:nvPr>
        </p:nvSpPr>
        <p:spPr>
          <a:xfrm>
            <a:off x="677332" y="1706387"/>
            <a:ext cx="10666527" cy="4213646"/>
          </a:xfrm>
        </p:spPr>
        <p:style>
          <a:lnRef idx="2">
            <a:schemeClr val="dk1"/>
          </a:lnRef>
          <a:fillRef idx="1">
            <a:schemeClr val="lt1"/>
          </a:fillRef>
          <a:effectRef idx="0">
            <a:schemeClr val="dk1"/>
          </a:effectRef>
          <a:fontRef idx="minor">
            <a:schemeClr val="dk1"/>
          </a:fontRef>
        </p:style>
        <p:txBody>
          <a:bodyPr>
            <a:normAutofit/>
          </a:bodyPr>
          <a:lstStyle/>
          <a:p>
            <a:pPr marL="0" indent="0" algn="just" fontAlgn="ctr">
              <a:buNone/>
            </a:pPr>
            <a:r>
              <a:rPr lang="es-ES_tradnl" sz="4400" dirty="0"/>
              <a:t>1. Restituir.</a:t>
            </a:r>
          </a:p>
          <a:p>
            <a:pPr marL="0" indent="0" algn="just" fontAlgn="ctr">
              <a:buNone/>
            </a:pPr>
            <a:r>
              <a:rPr lang="es-ES_tradnl" sz="4400" dirty="0"/>
              <a:t>2. Indemnizar.</a:t>
            </a:r>
            <a:r>
              <a:rPr lang="es-ES_tradnl" sz="4400" i="1" dirty="0"/>
              <a:t> </a:t>
            </a:r>
          </a:p>
          <a:p>
            <a:pPr marL="0" indent="0" algn="just" fontAlgn="ctr">
              <a:buNone/>
            </a:pPr>
            <a:r>
              <a:rPr lang="es-ES_tradnl" sz="4400" dirty="0"/>
              <a:t>3. Rehabilitar.</a:t>
            </a:r>
          </a:p>
          <a:p>
            <a:pPr marL="0" indent="0" algn="just" fontAlgn="ctr">
              <a:buNone/>
            </a:pPr>
            <a:r>
              <a:rPr lang="es-CO" sz="4400" dirty="0"/>
              <a:t>4. Satisfacer.</a:t>
            </a:r>
          </a:p>
          <a:p>
            <a:pPr marL="0" indent="0" algn="just" fontAlgn="ctr">
              <a:buNone/>
            </a:pPr>
            <a:r>
              <a:rPr lang="es-ES" sz="4400" dirty="0"/>
              <a:t>5. Garantías de no repetición. </a:t>
            </a:r>
            <a:endParaRPr lang="es-CO" sz="4400" dirty="0"/>
          </a:p>
        </p:txBody>
      </p:sp>
    </p:spTree>
    <p:extLst>
      <p:ext uri="{BB962C8B-B14F-4D97-AF65-F5344CB8AC3E}">
        <p14:creationId xmlns:p14="http://schemas.microsoft.com/office/powerpoint/2010/main" val="3564694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691AD8-3FFC-4CA1-8F54-8BD6EE160868}"/>
              </a:ext>
            </a:extLst>
          </p:cNvPr>
          <p:cNvSpPr>
            <a:spLocks noGrp="1"/>
          </p:cNvSpPr>
          <p:nvPr>
            <p:ph type="title"/>
          </p:nvPr>
        </p:nvSpPr>
        <p:spPr>
          <a:xfrm>
            <a:off x="677333" y="265044"/>
            <a:ext cx="10706283" cy="728869"/>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ES_tradnl" dirty="0">
                <a:solidFill>
                  <a:schemeClr val="tx1"/>
                </a:solidFill>
              </a:rPr>
              <a:t>MEDIDAS COLECTIVAS DE REPARACIÓN INTEGRAL</a:t>
            </a:r>
            <a:br>
              <a:rPr lang="es-CO" dirty="0"/>
            </a:br>
            <a:endParaRPr lang="es-CO" dirty="0"/>
          </a:p>
        </p:txBody>
      </p:sp>
      <p:sp>
        <p:nvSpPr>
          <p:cNvPr id="3" name="Marcador de contenido 2">
            <a:extLst>
              <a:ext uri="{FF2B5EF4-FFF2-40B4-BE49-F238E27FC236}">
                <a16:creationId xmlns:a16="http://schemas.microsoft.com/office/drawing/2014/main" id="{483F3777-27DA-4136-9626-C6AF88E02BF2}"/>
              </a:ext>
            </a:extLst>
          </p:cNvPr>
          <p:cNvSpPr>
            <a:spLocks noGrp="1"/>
          </p:cNvSpPr>
          <p:nvPr>
            <p:ph idx="1"/>
          </p:nvPr>
        </p:nvSpPr>
        <p:spPr>
          <a:xfrm>
            <a:off x="677333" y="1577788"/>
            <a:ext cx="10706283" cy="4304538"/>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fontAlgn="ctr">
              <a:buNone/>
            </a:pPr>
            <a:r>
              <a:rPr lang="es-ES_tradnl" sz="2800" dirty="0">
                <a:solidFill>
                  <a:schemeClr val="tx1"/>
                </a:solidFill>
              </a:rPr>
              <a:t>1.  Actos tempranos de reconocimiento de responsabilidad colectiva.</a:t>
            </a:r>
          </a:p>
          <a:p>
            <a:pPr marL="0" indent="0" algn="just" fontAlgn="ctr">
              <a:buNone/>
            </a:pPr>
            <a:r>
              <a:rPr lang="es-ES_tradnl" sz="2800" dirty="0">
                <a:solidFill>
                  <a:schemeClr val="tx1"/>
                </a:solidFill>
              </a:rPr>
              <a:t>2. Acciones concretas de contribución a la reparación.</a:t>
            </a:r>
          </a:p>
          <a:p>
            <a:pPr marL="0" indent="0" algn="just" fontAlgn="ctr">
              <a:buNone/>
            </a:pPr>
            <a:r>
              <a:rPr lang="es-ES" sz="2800" dirty="0"/>
              <a:t>3. Rehabilitación psicosocial.</a:t>
            </a:r>
          </a:p>
          <a:p>
            <a:pPr marL="0" indent="0" algn="just" fontAlgn="ctr">
              <a:buNone/>
            </a:pPr>
            <a:r>
              <a:rPr lang="es-ES" sz="2800" dirty="0"/>
              <a:t>4. Procesos colectivos de retornos de personas en situación de desplazamiento y reparación de víctimas en el exterior.</a:t>
            </a:r>
          </a:p>
          <a:p>
            <a:pPr marL="0" indent="0" algn="just" fontAlgn="ctr">
              <a:buNone/>
            </a:pPr>
            <a:r>
              <a:rPr lang="es-ES" sz="2800" dirty="0"/>
              <a:t>5. Medidas sobre restitución de tierras.</a:t>
            </a:r>
          </a:p>
          <a:p>
            <a:pPr marL="0" indent="0" algn="just" fontAlgn="ctr">
              <a:buNone/>
            </a:pPr>
            <a:r>
              <a:rPr lang="es-ES" sz="2800" dirty="0"/>
              <a:t>6. Adecuación y fortalecimiento participativo de la política de atención y reparación integral a víctimas.</a:t>
            </a:r>
          </a:p>
          <a:p>
            <a:pPr marL="0" indent="0" algn="just" fontAlgn="ctr">
              <a:buNone/>
            </a:pPr>
            <a:endParaRPr lang="es-ES" dirty="0"/>
          </a:p>
          <a:p>
            <a:pPr marL="0" indent="0" algn="just" fontAlgn="ctr">
              <a:buNone/>
            </a:pPr>
            <a:endParaRPr lang="es-CO" dirty="0"/>
          </a:p>
        </p:txBody>
      </p:sp>
    </p:spTree>
    <p:extLst>
      <p:ext uri="{BB962C8B-B14F-4D97-AF65-F5344CB8AC3E}">
        <p14:creationId xmlns:p14="http://schemas.microsoft.com/office/powerpoint/2010/main" val="3925004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952200-7266-4C42-B4F9-2ACED042A84B}"/>
              </a:ext>
            </a:extLst>
          </p:cNvPr>
          <p:cNvSpPr>
            <a:spLocks noGrp="1"/>
          </p:cNvSpPr>
          <p:nvPr>
            <p:ph type="ctrTitle"/>
          </p:nvPr>
        </p:nvSpPr>
        <p:spPr>
          <a:xfrm>
            <a:off x="713063" y="604008"/>
            <a:ext cx="10863743" cy="1476612"/>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just" fontAlgn="ctr">
              <a:lnSpc>
                <a:spcPct val="107000"/>
              </a:lnSpc>
              <a:spcAft>
                <a:spcPts val="800"/>
              </a:spcAft>
            </a:pPr>
            <a:r>
              <a:rPr lang="es-ES_tradnl" sz="2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¿LOS ELEMENTOS DE LA RESPONSABILIDAD EXTRACONTRACTUAL DEL ESTADO EN COLOMBIA SON DOS O TRES?: A PROPÓSITO DE LA RELACIÓN DE CAUSALIDAD</a:t>
            </a:r>
            <a:endParaRPr lang="es-CO" sz="2800" dirty="0">
              <a:solidFill>
                <a:schemeClr val="tx1"/>
              </a:solidFill>
            </a:endParaRPr>
          </a:p>
        </p:txBody>
      </p:sp>
      <p:sp>
        <p:nvSpPr>
          <p:cNvPr id="3" name="Subtítulo 2">
            <a:extLst>
              <a:ext uri="{FF2B5EF4-FFF2-40B4-BE49-F238E27FC236}">
                <a16:creationId xmlns:a16="http://schemas.microsoft.com/office/drawing/2014/main" id="{A68F0E4A-8BD9-4AEC-BDAF-1F23946DA6C8}"/>
              </a:ext>
            </a:extLst>
          </p:cNvPr>
          <p:cNvSpPr>
            <a:spLocks noGrp="1"/>
          </p:cNvSpPr>
          <p:nvPr>
            <p:ph type="subTitle" idx="1"/>
          </p:nvPr>
        </p:nvSpPr>
        <p:spPr>
          <a:xfrm>
            <a:off x="3263153" y="2910980"/>
            <a:ext cx="8137486" cy="2466363"/>
          </a:xfrm>
        </p:spPr>
        <p:style>
          <a:lnRef idx="2">
            <a:schemeClr val="dk1"/>
          </a:lnRef>
          <a:fillRef idx="1">
            <a:schemeClr val="lt1"/>
          </a:fillRef>
          <a:effectRef idx="0">
            <a:schemeClr val="dk1"/>
          </a:effectRef>
          <a:fontRef idx="minor">
            <a:schemeClr val="dk1"/>
          </a:fontRef>
        </p:style>
        <p:txBody>
          <a:bodyPr>
            <a:normAutofit/>
          </a:bodyPr>
          <a:lstStyle/>
          <a:p>
            <a:pPr marL="342900" indent="-342900" algn="l">
              <a:buFont typeface="Arial" panose="020B0604020202020204" pitchFamily="34" charset="0"/>
              <a:buChar char="•"/>
            </a:pPr>
            <a:r>
              <a:rPr lang="es-CO" sz="2800" dirty="0">
                <a:solidFill>
                  <a:schemeClr val="tx1"/>
                </a:solidFill>
              </a:rPr>
              <a:t>Permiten conocer los casos en que se genera la responsabilidad estatal.</a:t>
            </a:r>
          </a:p>
          <a:p>
            <a:pPr marL="342900" indent="-342900" algn="l">
              <a:buFont typeface="Arial" panose="020B0604020202020204" pitchFamily="34" charset="0"/>
              <a:buChar char="•"/>
            </a:pPr>
            <a:r>
              <a:rPr lang="es-CO" sz="2800" dirty="0">
                <a:solidFill>
                  <a:schemeClr val="tx1"/>
                </a:solidFill>
              </a:rPr>
              <a:t>Permite prevenir futuros daños</a:t>
            </a:r>
          </a:p>
          <a:p>
            <a:pPr marL="342900" indent="-342900" algn="l">
              <a:buFont typeface="Arial" panose="020B0604020202020204" pitchFamily="34" charset="0"/>
              <a:buChar char="•"/>
            </a:pPr>
            <a:r>
              <a:rPr lang="es-CO" sz="2800" dirty="0">
                <a:solidFill>
                  <a:schemeClr val="tx1"/>
                </a:solidFill>
              </a:rPr>
              <a:t>Seguridad jurídica en las decisiones</a:t>
            </a:r>
          </a:p>
          <a:p>
            <a:pPr algn="r"/>
            <a:endParaRPr lang="es-CO" dirty="0"/>
          </a:p>
        </p:txBody>
      </p:sp>
    </p:spTree>
    <p:extLst>
      <p:ext uri="{BB962C8B-B14F-4D97-AF65-F5344CB8AC3E}">
        <p14:creationId xmlns:p14="http://schemas.microsoft.com/office/powerpoint/2010/main" val="4105747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F3F4C0-29FD-438A-B46D-E4BED06CBED8}"/>
              </a:ext>
            </a:extLst>
          </p:cNvPr>
          <p:cNvSpPr>
            <a:spLocks noGrp="1"/>
          </p:cNvSpPr>
          <p:nvPr>
            <p:ph type="ctrTitle"/>
          </p:nvPr>
        </p:nvSpPr>
        <p:spPr>
          <a:xfrm>
            <a:off x="654340" y="805343"/>
            <a:ext cx="11031523" cy="1635854"/>
          </a:xfrm>
        </p:spPr>
        <p:style>
          <a:lnRef idx="2">
            <a:schemeClr val="dk1"/>
          </a:lnRef>
          <a:fillRef idx="1">
            <a:schemeClr val="lt1"/>
          </a:fillRef>
          <a:effectRef idx="0">
            <a:schemeClr val="dk1"/>
          </a:effectRef>
          <a:fontRef idx="minor">
            <a:schemeClr val="dk1"/>
          </a:fontRef>
        </p:style>
        <p:txBody>
          <a:bodyPr/>
          <a:lstStyle/>
          <a:p>
            <a:pPr algn="ctr"/>
            <a:r>
              <a:rPr lang="es-ES_tradnl"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EL MANTENIMIENTO DE LA DIVISIÓN TRIPARTITA EN LA HISTORIA DE LA JURISPRUDENCIA DEL CONSEJO DE ESTADO DE COLOMBIA</a:t>
            </a:r>
            <a:endParaRPr lang="es-CO" sz="4800" dirty="0"/>
          </a:p>
        </p:txBody>
      </p:sp>
      <p:sp>
        <p:nvSpPr>
          <p:cNvPr id="3" name="Subtítulo 2">
            <a:extLst>
              <a:ext uri="{FF2B5EF4-FFF2-40B4-BE49-F238E27FC236}">
                <a16:creationId xmlns:a16="http://schemas.microsoft.com/office/drawing/2014/main" id="{3D4B6309-480C-406A-AF38-E25C9D6123B7}"/>
              </a:ext>
            </a:extLst>
          </p:cNvPr>
          <p:cNvSpPr>
            <a:spLocks noGrp="1"/>
          </p:cNvSpPr>
          <p:nvPr>
            <p:ph type="subTitle" idx="1"/>
          </p:nvPr>
        </p:nvSpPr>
        <p:spPr>
          <a:xfrm>
            <a:off x="570450" y="2894201"/>
            <a:ext cx="11232859" cy="3363985"/>
          </a:xfrm>
        </p:spPr>
        <p:style>
          <a:lnRef idx="2">
            <a:schemeClr val="dk1"/>
          </a:lnRef>
          <a:fillRef idx="1">
            <a:schemeClr val="lt1"/>
          </a:fillRef>
          <a:effectRef idx="0">
            <a:schemeClr val="dk1"/>
          </a:effectRef>
          <a:fontRef idx="minor">
            <a:schemeClr val="dk1"/>
          </a:fontRef>
        </p:style>
        <p:txBody>
          <a:bodyPr>
            <a:noAutofit/>
          </a:bodyPr>
          <a:lstStyle/>
          <a:p>
            <a:pPr marL="342900" indent="-342900" algn="just">
              <a:buFont typeface="Arial" panose="020B0604020202020204" pitchFamily="34" charset="0"/>
              <a:buChar char="•"/>
            </a:pPr>
            <a:r>
              <a:rPr lang="es-ES_tradnl" sz="2600" dirty="0">
                <a:solidFill>
                  <a:srgbClr val="000000"/>
                </a:solidFill>
                <a:effectLst/>
                <a:latin typeface="Times New Roman" panose="02020603050405020304" pitchFamily="18" charset="0"/>
                <a:ea typeface="Calibri" panose="020F0502020204030204" pitchFamily="34" charset="0"/>
              </a:rPr>
              <a:t>1.1. Los elementos de la responsabilidad estatal en las sentencias del Consejo de Estado de 1914 a 1963; </a:t>
            </a:r>
          </a:p>
          <a:p>
            <a:pPr marL="342900" indent="-342900" algn="just">
              <a:buFont typeface="Arial" panose="020B0604020202020204" pitchFamily="34" charset="0"/>
              <a:buChar char="•"/>
            </a:pPr>
            <a:r>
              <a:rPr lang="es-ES_tradnl" sz="2600" dirty="0">
                <a:solidFill>
                  <a:srgbClr val="000000"/>
                </a:solidFill>
                <a:effectLst/>
                <a:latin typeface="Times New Roman" panose="02020603050405020304" pitchFamily="18" charset="0"/>
                <a:ea typeface="Calibri" panose="020F0502020204030204" pitchFamily="34" charset="0"/>
              </a:rPr>
              <a:t>1.2. Los elementos de la responsabilidad estatal en las sentencias del Consejo de Estado entre 1964 y1990 y </a:t>
            </a:r>
          </a:p>
          <a:p>
            <a:pPr marL="342900" indent="-342900" algn="just">
              <a:buFont typeface="Arial" panose="020B0604020202020204" pitchFamily="34" charset="0"/>
              <a:buChar char="•"/>
            </a:pPr>
            <a:r>
              <a:rPr lang="es-ES_tradnl" sz="2600" dirty="0">
                <a:solidFill>
                  <a:srgbClr val="000000"/>
                </a:solidFill>
                <a:effectLst/>
                <a:latin typeface="Times New Roman" panose="02020603050405020304" pitchFamily="18" charset="0"/>
                <a:ea typeface="Calibri" panose="020F0502020204030204" pitchFamily="34" charset="0"/>
              </a:rPr>
              <a:t>1.3. Los elementos configuradores de la responsabilidad estatal desde 1991 hasta hoy en las decisiones del Consejo de Estado.</a:t>
            </a:r>
            <a:endParaRPr lang="es-CO" sz="2600" dirty="0"/>
          </a:p>
        </p:txBody>
      </p:sp>
    </p:spTree>
    <p:extLst>
      <p:ext uri="{BB962C8B-B14F-4D97-AF65-F5344CB8AC3E}">
        <p14:creationId xmlns:p14="http://schemas.microsoft.com/office/powerpoint/2010/main" val="3810457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59151B-A73C-4803-9C89-735067B0778F}"/>
              </a:ext>
            </a:extLst>
          </p:cNvPr>
          <p:cNvSpPr>
            <a:spLocks noGrp="1"/>
          </p:cNvSpPr>
          <p:nvPr>
            <p:ph type="ctrTitle"/>
          </p:nvPr>
        </p:nvSpPr>
        <p:spPr>
          <a:xfrm>
            <a:off x="1037508" y="624556"/>
            <a:ext cx="10312795" cy="902240"/>
          </a:xfrm>
        </p:spPr>
        <p:style>
          <a:lnRef idx="2">
            <a:schemeClr val="dk1"/>
          </a:lnRef>
          <a:fillRef idx="1">
            <a:schemeClr val="lt1"/>
          </a:fillRef>
          <a:effectRef idx="0">
            <a:schemeClr val="dk1"/>
          </a:effectRef>
          <a:fontRef idx="minor">
            <a:schemeClr val="dk1"/>
          </a:fontRef>
        </p:style>
        <p:txBody>
          <a:bodyPr/>
          <a:lstStyle/>
          <a:p>
            <a:r>
              <a:rPr lang="es-ES_tradn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EL ORDENAMIENTO JURÍDICO COLOMBIANO MANTIENE UN ESQUEMA DE RESPONSABILIDAD BASADO EN TRES ELEMENTOS</a:t>
            </a:r>
            <a:endParaRPr lang="es-CO" sz="2400" dirty="0"/>
          </a:p>
        </p:txBody>
      </p:sp>
      <p:sp>
        <p:nvSpPr>
          <p:cNvPr id="3" name="Subtítulo 2">
            <a:extLst>
              <a:ext uri="{FF2B5EF4-FFF2-40B4-BE49-F238E27FC236}">
                <a16:creationId xmlns:a16="http://schemas.microsoft.com/office/drawing/2014/main" id="{BF2733CF-EA52-4DC8-BF0D-38361C7C2286}"/>
              </a:ext>
            </a:extLst>
          </p:cNvPr>
          <p:cNvSpPr>
            <a:spLocks noGrp="1"/>
          </p:cNvSpPr>
          <p:nvPr>
            <p:ph type="subTitle" idx="1"/>
          </p:nvPr>
        </p:nvSpPr>
        <p:spPr>
          <a:xfrm>
            <a:off x="1730188" y="1981200"/>
            <a:ext cx="8928847" cy="3657600"/>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es-ES_tradnl" sz="3200" dirty="0">
                <a:solidFill>
                  <a:srgbClr val="000000"/>
                </a:solidFill>
                <a:effectLst/>
                <a:latin typeface="Times New Roman" panose="02020603050405020304" pitchFamily="18" charset="0"/>
                <a:ea typeface="Calibri" panose="020F0502020204030204" pitchFamily="34" charset="0"/>
              </a:rPr>
              <a:t>2.1. Tanto la Constitución Política de 1991 como la Corte Constitucional desarrolla los tres requisitos </a:t>
            </a:r>
          </a:p>
          <a:p>
            <a:pPr algn="just"/>
            <a:endParaRPr lang="es-ES_tradnl" sz="3200" dirty="0">
              <a:solidFill>
                <a:srgbClr val="000000"/>
              </a:solidFill>
              <a:effectLst/>
              <a:latin typeface="Times New Roman" panose="02020603050405020304" pitchFamily="18" charset="0"/>
              <a:ea typeface="Calibri" panose="020F0502020204030204" pitchFamily="34" charset="0"/>
            </a:endParaRPr>
          </a:p>
          <a:p>
            <a:pPr algn="just"/>
            <a:r>
              <a:rPr lang="es-ES_tradnl" sz="3200" dirty="0">
                <a:solidFill>
                  <a:srgbClr val="000000"/>
                </a:solidFill>
                <a:effectLst/>
                <a:latin typeface="Times New Roman" panose="02020603050405020304" pitchFamily="18" charset="0"/>
                <a:ea typeface="Calibri" panose="020F0502020204030204" pitchFamily="34" charset="0"/>
              </a:rPr>
              <a:t>2.2. El Código de Procedimiento y de lo Contencioso Administrativo o Ley 1437 de 2011 mantiene un esquema de responsabilidad basado en tres elementos. </a:t>
            </a:r>
            <a:endParaRPr lang="es-CO" sz="3200" dirty="0"/>
          </a:p>
        </p:txBody>
      </p:sp>
    </p:spTree>
    <p:extLst>
      <p:ext uri="{BB962C8B-B14F-4D97-AF65-F5344CB8AC3E}">
        <p14:creationId xmlns:p14="http://schemas.microsoft.com/office/powerpoint/2010/main" val="4283349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8BCE6D-C9B8-494D-B564-B7DF740F5AD2}"/>
              </a:ext>
            </a:extLst>
          </p:cNvPr>
          <p:cNvSpPr>
            <a:spLocks noGrp="1"/>
          </p:cNvSpPr>
          <p:nvPr>
            <p:ph type="ctrTitle"/>
          </p:nvPr>
        </p:nvSpPr>
        <p:spPr>
          <a:xfrm>
            <a:off x="777450" y="612396"/>
            <a:ext cx="10690299" cy="1407253"/>
          </a:xfrm>
        </p:spPr>
        <p:style>
          <a:lnRef idx="2">
            <a:schemeClr val="dk1"/>
          </a:lnRef>
          <a:fillRef idx="1">
            <a:schemeClr val="lt1"/>
          </a:fillRef>
          <a:effectRef idx="0">
            <a:schemeClr val="dk1"/>
          </a:effectRef>
          <a:fontRef idx="minor">
            <a:schemeClr val="dk1"/>
          </a:fontRef>
        </p:style>
        <p:txBody>
          <a:bodyPr/>
          <a:lstStyle/>
          <a:p>
            <a:pPr algn="ctr"/>
            <a:r>
              <a:rPr lang="es-ES_tradnl"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LA JURISPRUDENCIA DEL CONSEJO DE ESTADO DEMUESTRA LA CONSERVACIÓN DE LOS TRES ELEMENTOS EN SUS DECISIONES RECIENTES.</a:t>
            </a:r>
            <a:endParaRPr lang="es-CO" sz="2800" dirty="0"/>
          </a:p>
        </p:txBody>
      </p:sp>
      <p:sp>
        <p:nvSpPr>
          <p:cNvPr id="3" name="Subtítulo 2">
            <a:extLst>
              <a:ext uri="{FF2B5EF4-FFF2-40B4-BE49-F238E27FC236}">
                <a16:creationId xmlns:a16="http://schemas.microsoft.com/office/drawing/2014/main" id="{6DEBB64B-1B7D-4CC7-9E92-2EF7DDD8ACF9}"/>
              </a:ext>
            </a:extLst>
          </p:cNvPr>
          <p:cNvSpPr>
            <a:spLocks noGrp="1"/>
          </p:cNvSpPr>
          <p:nvPr>
            <p:ph type="subTitle" idx="1"/>
          </p:nvPr>
        </p:nvSpPr>
        <p:spPr>
          <a:xfrm>
            <a:off x="777450" y="2684477"/>
            <a:ext cx="10598021" cy="3707934"/>
          </a:xfrm>
        </p:spPr>
        <p:style>
          <a:lnRef idx="2">
            <a:schemeClr val="dk1"/>
          </a:lnRef>
          <a:fillRef idx="1">
            <a:schemeClr val="lt1"/>
          </a:fillRef>
          <a:effectRef idx="0">
            <a:schemeClr val="dk1"/>
          </a:effectRef>
          <a:fontRef idx="minor">
            <a:schemeClr val="dk1"/>
          </a:fontRef>
        </p:style>
        <p:txBody>
          <a:bodyPr>
            <a:normAutofit/>
          </a:bodyPr>
          <a:lstStyle/>
          <a:p>
            <a:pPr marL="285750" indent="-285750" algn="just">
              <a:buFont typeface="Arial" panose="020B0604020202020204" pitchFamily="34" charset="0"/>
              <a:buChar char="•"/>
            </a:pPr>
            <a:r>
              <a:rPr lang="es-ES_tradn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Subsección A de la Sección Tercera está compuesta por tres magistrados, en los últimos tres magistrados han sido: 3.1.1. Martha Velázquez; 3.1.2. Adriana Marín y 3.1.3. Carlos Zambrano.  </a:t>
            </a:r>
          </a:p>
          <a:p>
            <a:pPr marL="285750" indent="-285750" algn="just">
              <a:buFont typeface="Arial" panose="020B0604020202020204" pitchFamily="34" charset="0"/>
              <a:buChar char="•"/>
            </a:pPr>
            <a:r>
              <a:rPr lang="es-E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segunda Subsección identificada con el literal B de la Sección Tercera del Consejo de Estado, ha estado conformado en los últimos años por: 3.2.1. Martín Bermúdez, 3.2.2. Alberto Montaña y 3.2.3. Ramiro Pazos.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s-ES_tradn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Subsección C de la Sección Tercera del Consejo de Estado esta compuesta por los siguientes tres magistrados: 3.3.1. Nicolás Yepes; 3.3.2. Jaime Rodríguez y 3.3.3. Guillermo Sánchez.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2343288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B2922E-0FB6-4E08-851F-DE73967E7B2B}"/>
              </a:ext>
            </a:extLst>
          </p:cNvPr>
          <p:cNvSpPr>
            <a:spLocks noGrp="1"/>
          </p:cNvSpPr>
          <p:nvPr>
            <p:ph type="ctrTitle"/>
          </p:nvPr>
        </p:nvSpPr>
        <p:spPr>
          <a:xfrm>
            <a:off x="1154955" y="218115"/>
            <a:ext cx="10321184" cy="812826"/>
          </a:xfrm>
        </p:spPr>
        <p:style>
          <a:lnRef idx="2">
            <a:schemeClr val="dk1"/>
          </a:lnRef>
          <a:fillRef idx="1">
            <a:schemeClr val="lt1"/>
          </a:fillRef>
          <a:effectRef idx="0">
            <a:schemeClr val="dk1"/>
          </a:effectRef>
          <a:fontRef idx="minor">
            <a:schemeClr val="dk1"/>
          </a:fontRef>
        </p:style>
        <p:txBody>
          <a:bodyPr/>
          <a:lstStyle/>
          <a:p>
            <a:pPr algn="ctr"/>
            <a:r>
              <a:rPr lang="es-ES_tradnl"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CONCLUSIONES</a:t>
            </a:r>
            <a:endParaRPr lang="es-CO" dirty="0"/>
          </a:p>
        </p:txBody>
      </p:sp>
      <p:sp>
        <p:nvSpPr>
          <p:cNvPr id="3" name="Subtítulo 2">
            <a:extLst>
              <a:ext uri="{FF2B5EF4-FFF2-40B4-BE49-F238E27FC236}">
                <a16:creationId xmlns:a16="http://schemas.microsoft.com/office/drawing/2014/main" id="{1D2F6535-6CC3-4E40-A836-031D9C9CCF45}"/>
              </a:ext>
            </a:extLst>
          </p:cNvPr>
          <p:cNvSpPr>
            <a:spLocks noGrp="1"/>
          </p:cNvSpPr>
          <p:nvPr>
            <p:ph type="subTitle" idx="1"/>
          </p:nvPr>
        </p:nvSpPr>
        <p:spPr>
          <a:xfrm>
            <a:off x="360728" y="1470212"/>
            <a:ext cx="11459360" cy="4661648"/>
          </a:xfrm>
        </p:spPr>
        <p:style>
          <a:lnRef idx="2">
            <a:schemeClr val="dk1"/>
          </a:lnRef>
          <a:fillRef idx="1">
            <a:schemeClr val="lt1"/>
          </a:fillRef>
          <a:effectRef idx="0">
            <a:schemeClr val="dk1"/>
          </a:effectRef>
          <a:fontRef idx="minor">
            <a:schemeClr val="dk1"/>
          </a:fontRef>
        </p:style>
        <p:txBody>
          <a:bodyPr>
            <a:noAutofit/>
          </a:bodyPr>
          <a:lstStyle/>
          <a:p>
            <a:pPr lvl="0" algn="just">
              <a:lnSpc>
                <a:spcPct val="120000"/>
              </a:lnSpc>
              <a:spcBef>
                <a:spcPts val="0"/>
              </a:spcBef>
            </a:pPr>
            <a:r>
              <a:rPr lang="es-ES_tradnl"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La historia de la responsabilidad estatal en la jurisprudencial del Consejo de Estado de Colombia en todas sus etapas históricas (1914-1963, 1964-1990 y 1991-2019) ha coincidido en que la relación de causalidad es tanto un elemento esencial para su configuración como factor clave para la exoneración estatal. </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20000"/>
              </a:lnSpc>
              <a:spcBef>
                <a:spcPts val="0"/>
              </a:spcBef>
            </a:pPr>
            <a:r>
              <a:rPr lang="es-ES_tradnl"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Bef>
                <a:spcPts val="0"/>
              </a:spcBef>
            </a:pPr>
            <a:r>
              <a:rPr lang="es-ES_tradnl"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Para el Consejo de Estado la existencia del nexo de causalidad se debe demostrar tanto en los casos de responsabilidad por acción u omisión y en los casos de responsabilidad objetiva y subjetiva. </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20000"/>
              </a:lnSpc>
              <a:spcBef>
                <a:spcPts val="0"/>
              </a:spcBef>
            </a:pPr>
            <a:r>
              <a:rPr lang="es-ES_tradnl"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lvl="0" algn="just">
              <a:lnSpc>
                <a:spcPct val="120000"/>
              </a:lnSpc>
              <a:spcBef>
                <a:spcPts val="0"/>
              </a:spcBef>
              <a:spcAft>
                <a:spcPts val="800"/>
              </a:spcAft>
            </a:pPr>
            <a:r>
              <a:rPr lang="es-ES_tradnl"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La Constitución de Colombia hace relación a los elementos del daño, la imputación y la relación de causalidad, lineamiento que ha sido recogido tanto en la jurisprudencia de la Corte Constitucional como en el artículo 140 del CPACA. Otra interpretación que pretendiera estructurar la responsabilidad estatal con base en tan sólo dos elementos, proveniente de las ramas ejecutiva, del legislativa o judicial sería abiertamente contraria a la intención del constituyente.  </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9461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B2922E-0FB6-4E08-851F-DE73967E7B2B}"/>
              </a:ext>
            </a:extLst>
          </p:cNvPr>
          <p:cNvSpPr>
            <a:spLocks noGrp="1"/>
          </p:cNvSpPr>
          <p:nvPr>
            <p:ph type="ctrTitle"/>
          </p:nvPr>
        </p:nvSpPr>
        <p:spPr>
          <a:xfrm>
            <a:off x="1154955" y="218115"/>
            <a:ext cx="10321184" cy="812826"/>
          </a:xfrm>
        </p:spPr>
        <p:style>
          <a:lnRef idx="2">
            <a:schemeClr val="dk1"/>
          </a:lnRef>
          <a:fillRef idx="1">
            <a:schemeClr val="lt1"/>
          </a:fillRef>
          <a:effectRef idx="0">
            <a:schemeClr val="dk1"/>
          </a:effectRef>
          <a:fontRef idx="minor">
            <a:schemeClr val="dk1"/>
          </a:fontRef>
        </p:style>
        <p:txBody>
          <a:bodyPr/>
          <a:lstStyle/>
          <a:p>
            <a:pPr algn="ctr"/>
            <a:r>
              <a:rPr lang="es-ES_tradnl"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CONCLUSIONES</a:t>
            </a:r>
            <a:endParaRPr lang="es-CO" dirty="0"/>
          </a:p>
        </p:txBody>
      </p:sp>
      <p:sp>
        <p:nvSpPr>
          <p:cNvPr id="3" name="Subtítulo 2">
            <a:extLst>
              <a:ext uri="{FF2B5EF4-FFF2-40B4-BE49-F238E27FC236}">
                <a16:creationId xmlns:a16="http://schemas.microsoft.com/office/drawing/2014/main" id="{1D2F6535-6CC3-4E40-A836-031D9C9CCF45}"/>
              </a:ext>
            </a:extLst>
          </p:cNvPr>
          <p:cNvSpPr>
            <a:spLocks noGrp="1"/>
          </p:cNvSpPr>
          <p:nvPr>
            <p:ph type="subTitle" idx="1"/>
          </p:nvPr>
        </p:nvSpPr>
        <p:spPr>
          <a:xfrm>
            <a:off x="360728" y="1470212"/>
            <a:ext cx="11459360" cy="4661648"/>
          </a:xfrm>
        </p:spPr>
        <p:style>
          <a:lnRef idx="2">
            <a:schemeClr val="dk1"/>
          </a:lnRef>
          <a:fillRef idx="1">
            <a:schemeClr val="lt1"/>
          </a:fillRef>
          <a:effectRef idx="0">
            <a:schemeClr val="dk1"/>
          </a:effectRef>
          <a:fontRef idx="minor">
            <a:schemeClr val="dk1"/>
          </a:fontRef>
        </p:style>
        <p:txBody>
          <a:bodyPr>
            <a:noAutofit/>
          </a:bodyPr>
          <a:lstStyle/>
          <a:p>
            <a:pPr lvl="0" algn="just">
              <a:lnSpc>
                <a:spcPct val="120000"/>
              </a:lnSpc>
              <a:spcBef>
                <a:spcPts val="0"/>
              </a:spcBef>
            </a:pPr>
            <a:r>
              <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 En la actualidad los nueve magistrados hacen referencia a la relación de causalidad como elemento esencial, explicando que la exoneración de responsabilidad se puede dar por el rompimiento del nexo causal. Aunque, en ocasiones se aborda como elemento crucial y en otras como complemento de la imputación. </a:t>
            </a:r>
          </a:p>
          <a:p>
            <a:pPr lvl="0" algn="just">
              <a:lnSpc>
                <a:spcPct val="120000"/>
              </a:lnSpc>
              <a:spcBef>
                <a:spcPts val="0"/>
              </a:spcBef>
            </a:pPr>
            <a:r>
              <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lvl="0" algn="just">
              <a:lnSpc>
                <a:spcPct val="120000"/>
              </a:lnSpc>
              <a:spcBef>
                <a:spcPts val="0"/>
              </a:spcBef>
            </a:pPr>
            <a:r>
              <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Así se hable de la imputación como elemento de la responsabilidad estatal, en la jurisprudencia del Consejo de Estado, esta se demuestra por medio de una teoría causal que es la teoría de la causalidad adecuada, lo que prueba que los juristas no hacen un juicio de imputación sino de causalidad.  </a:t>
            </a:r>
          </a:p>
          <a:p>
            <a:pPr lvl="0" algn="just">
              <a:lnSpc>
                <a:spcPct val="120000"/>
              </a:lnSpc>
              <a:spcBef>
                <a:spcPts val="0"/>
              </a:spcBef>
            </a:pPr>
            <a:r>
              <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lvl="0" algn="just">
              <a:lnSpc>
                <a:spcPct val="120000"/>
              </a:lnSpc>
              <a:spcBef>
                <a:spcPts val="0"/>
              </a:spcBef>
            </a:pPr>
            <a:r>
              <a:rPr lang="es-E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 Además, en las mismas decisiones jurisprudenciales del Consejo de Estado hay diversas posiciones entre los magistrados, quienes aplican las teorías de forma contradictoria y, en ocasiones, pese a que dicen realizar un juicio de imputación hacen referencias al nexo causal o a las causales de su rompimiento o de debilitamiento.</a:t>
            </a:r>
          </a:p>
          <a:p>
            <a:pPr lvl="0" algn="just">
              <a:lnSpc>
                <a:spcPct val="120000"/>
              </a:lnSpc>
              <a:spcBef>
                <a:spcPts val="0"/>
              </a:spcBef>
            </a:pP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0776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531131-5B1B-4741-BA46-F5D27BFFDB9C}"/>
              </a:ext>
            </a:extLst>
          </p:cNvPr>
          <p:cNvSpPr>
            <a:spLocks noGrp="1"/>
          </p:cNvSpPr>
          <p:nvPr>
            <p:ph type="ctrTitle"/>
          </p:nvPr>
        </p:nvSpPr>
        <p:spPr>
          <a:xfrm>
            <a:off x="1507066" y="715617"/>
            <a:ext cx="9995821" cy="1709531"/>
          </a:xfrm>
        </p:spPr>
        <p:style>
          <a:lnRef idx="2">
            <a:schemeClr val="dk1"/>
          </a:lnRef>
          <a:fillRef idx="1">
            <a:schemeClr val="lt1"/>
          </a:fillRef>
          <a:effectRef idx="0">
            <a:schemeClr val="dk1"/>
          </a:effectRef>
          <a:fontRef idx="minor">
            <a:schemeClr val="dk1"/>
          </a:fontRef>
        </p:style>
        <p:txBody>
          <a:bodyPr/>
          <a:lstStyle/>
          <a:p>
            <a:pPr algn="ctr"/>
            <a:r>
              <a:rPr lang="es-CO" dirty="0"/>
              <a:t>Constitución Política de Colombia de 1991</a:t>
            </a:r>
          </a:p>
        </p:txBody>
      </p:sp>
      <p:sp>
        <p:nvSpPr>
          <p:cNvPr id="3" name="Subtítulo 2">
            <a:extLst>
              <a:ext uri="{FF2B5EF4-FFF2-40B4-BE49-F238E27FC236}">
                <a16:creationId xmlns:a16="http://schemas.microsoft.com/office/drawing/2014/main" id="{E15574D3-0FE7-4A2A-A909-42797D7BBDE4}"/>
              </a:ext>
            </a:extLst>
          </p:cNvPr>
          <p:cNvSpPr>
            <a:spLocks noGrp="1"/>
          </p:cNvSpPr>
          <p:nvPr>
            <p:ph type="subTitle" idx="1"/>
          </p:nvPr>
        </p:nvSpPr>
        <p:spPr>
          <a:xfrm>
            <a:off x="1507067" y="2809461"/>
            <a:ext cx="9995820" cy="3631096"/>
          </a:xfrm>
        </p:spPr>
        <p:style>
          <a:lnRef idx="2">
            <a:schemeClr val="dk1"/>
          </a:lnRef>
          <a:fillRef idx="1">
            <a:schemeClr val="lt1"/>
          </a:fillRef>
          <a:effectRef idx="0">
            <a:schemeClr val="dk1"/>
          </a:effectRef>
          <a:fontRef idx="minor">
            <a:schemeClr val="dk1"/>
          </a:fontRef>
        </p:style>
        <p:txBody>
          <a:bodyPr>
            <a:noAutofit/>
          </a:bodyPr>
          <a:lstStyle/>
          <a:p>
            <a:pPr algn="just" fontAlgn="ctr"/>
            <a:r>
              <a:rPr lang="es-ES_tradnl" sz="2800" dirty="0">
                <a:solidFill>
                  <a:schemeClr val="tx1"/>
                </a:solidFill>
              </a:rPr>
              <a:t>Art. 90. El Estado responderá patrimonialmente por los daños antijurídicos que le sean imputables, causados por la acción o la omisión de las autoridades públicas.</a:t>
            </a:r>
            <a:endParaRPr lang="es-CO" sz="2800" dirty="0">
              <a:solidFill>
                <a:schemeClr val="tx1"/>
              </a:solidFill>
            </a:endParaRPr>
          </a:p>
          <a:p>
            <a:pPr algn="just"/>
            <a:r>
              <a:rPr lang="es-ES_tradnl" sz="2800" dirty="0">
                <a:solidFill>
                  <a:schemeClr val="tx1"/>
                </a:solidFill>
              </a:rPr>
              <a:t>En el evento de ser condenado el Estado a la reparación patrimonial de uno de tales daños, que haya sido consecuencia de la conducta dolosa o gravemente culposa de un agente suyo, aquel deberá repetir contra este.</a:t>
            </a:r>
            <a:endParaRPr lang="es-CO" sz="2800" dirty="0">
              <a:solidFill>
                <a:schemeClr val="tx1"/>
              </a:solidFill>
            </a:endParaRPr>
          </a:p>
        </p:txBody>
      </p:sp>
    </p:spTree>
    <p:extLst>
      <p:ext uri="{BB962C8B-B14F-4D97-AF65-F5344CB8AC3E}">
        <p14:creationId xmlns:p14="http://schemas.microsoft.com/office/powerpoint/2010/main" val="1882872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B2922E-0FB6-4E08-851F-DE73967E7B2B}"/>
              </a:ext>
            </a:extLst>
          </p:cNvPr>
          <p:cNvSpPr>
            <a:spLocks noGrp="1"/>
          </p:cNvSpPr>
          <p:nvPr>
            <p:ph type="ctrTitle"/>
          </p:nvPr>
        </p:nvSpPr>
        <p:spPr>
          <a:xfrm>
            <a:off x="1154955" y="218115"/>
            <a:ext cx="10321184" cy="803861"/>
          </a:xfrm>
        </p:spPr>
        <p:style>
          <a:lnRef idx="2">
            <a:schemeClr val="dk1"/>
          </a:lnRef>
          <a:fillRef idx="1">
            <a:schemeClr val="lt1"/>
          </a:fillRef>
          <a:effectRef idx="0">
            <a:schemeClr val="dk1"/>
          </a:effectRef>
          <a:fontRef idx="minor">
            <a:schemeClr val="dk1"/>
          </a:fontRef>
        </p:style>
        <p:txBody>
          <a:bodyPr/>
          <a:lstStyle/>
          <a:p>
            <a:pPr algn="ctr"/>
            <a:r>
              <a:rPr lang="es-ES_tradnl"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CONCLUSIONES</a:t>
            </a:r>
            <a:endParaRPr lang="es-CO" dirty="0"/>
          </a:p>
        </p:txBody>
      </p:sp>
      <p:sp>
        <p:nvSpPr>
          <p:cNvPr id="3" name="Subtítulo 2">
            <a:extLst>
              <a:ext uri="{FF2B5EF4-FFF2-40B4-BE49-F238E27FC236}">
                <a16:creationId xmlns:a16="http://schemas.microsoft.com/office/drawing/2014/main" id="{1D2F6535-6CC3-4E40-A836-031D9C9CCF45}"/>
              </a:ext>
            </a:extLst>
          </p:cNvPr>
          <p:cNvSpPr>
            <a:spLocks noGrp="1"/>
          </p:cNvSpPr>
          <p:nvPr>
            <p:ph type="subTitle" idx="1"/>
          </p:nvPr>
        </p:nvSpPr>
        <p:spPr>
          <a:xfrm>
            <a:off x="289010" y="1425389"/>
            <a:ext cx="11459360" cy="4724399"/>
          </a:xfrm>
        </p:spPr>
        <p:style>
          <a:lnRef idx="2">
            <a:schemeClr val="dk1"/>
          </a:lnRef>
          <a:fillRef idx="1">
            <a:schemeClr val="lt1"/>
          </a:fillRef>
          <a:effectRef idx="0">
            <a:schemeClr val="dk1"/>
          </a:effectRef>
          <a:fontRef idx="minor">
            <a:schemeClr val="dk1"/>
          </a:fontRef>
        </p:style>
        <p:txBody>
          <a:bodyPr>
            <a:noAutofit/>
          </a:bodyPr>
          <a:lstStyle/>
          <a:p>
            <a:pPr lvl="0" algn="just">
              <a:lnSpc>
                <a:spcPct val="120000"/>
              </a:lnSpc>
              <a:spcBef>
                <a:spcPts val="0"/>
              </a:spcBef>
            </a:pPr>
            <a:r>
              <a:rPr lang="es-E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 No existe claridad en los elementos que generar la responsabilidad del Estado en la jurisprudencia del Consejo de Estado, lo que acarrea dificultades prácticas cuando los operadores jurídicos deben someterse a unas tesis muy diferentes a las que estudiaron, se produce el grado de confusión que se refleja en las demandas y se puede manifestar en violaciones a los derechos de las víctimas. </a:t>
            </a:r>
          </a:p>
          <a:p>
            <a:pPr lvl="0" algn="just">
              <a:lnSpc>
                <a:spcPct val="120000"/>
              </a:lnSpc>
              <a:spcBef>
                <a:spcPts val="0"/>
              </a:spcBef>
            </a:pPr>
            <a:endParaRPr lang="es-E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Bef>
                <a:spcPts val="0"/>
              </a:spcBef>
            </a:pPr>
            <a:r>
              <a:rPr lang="es-E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 En síntesis, es necesario que el Consejo de Estado por medio de una Sentencia de Unificación presente su posición en materia de los elementos constitutivos de la responsabilidad patrimonial extracontractual del Estado, especificando si son dos o tres y si se mantiene la relación de causalidad en este esquema. </a:t>
            </a:r>
          </a:p>
          <a:p>
            <a:pPr lvl="0" algn="just">
              <a:lnSpc>
                <a:spcPct val="120000"/>
              </a:lnSpc>
              <a:spcBef>
                <a:spcPts val="0"/>
              </a:spcBef>
            </a:pPr>
            <a:endParaRPr lang="es-CO" sz="17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3721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2B97F4-61D2-43A1-9F70-5A7D153086BF}"/>
              </a:ext>
            </a:extLst>
          </p:cNvPr>
          <p:cNvSpPr>
            <a:spLocks noGrp="1"/>
          </p:cNvSpPr>
          <p:nvPr>
            <p:ph type="ctrTitle"/>
          </p:nvPr>
        </p:nvSpPr>
        <p:spPr>
          <a:xfrm>
            <a:off x="715618" y="417444"/>
            <a:ext cx="10628244" cy="1583634"/>
          </a:xfrm>
        </p:spPr>
        <p:style>
          <a:lnRef idx="2">
            <a:schemeClr val="dk1"/>
          </a:lnRef>
          <a:fillRef idx="1">
            <a:schemeClr val="lt1"/>
          </a:fillRef>
          <a:effectRef idx="0">
            <a:schemeClr val="dk1"/>
          </a:effectRef>
          <a:fontRef idx="minor">
            <a:schemeClr val="dk1"/>
          </a:fontRef>
        </p:style>
        <p:txBody>
          <a:bodyPr/>
          <a:lstStyle/>
          <a:p>
            <a:pPr algn="ctr"/>
            <a:r>
              <a:rPr lang="es-CO" sz="4800" dirty="0"/>
              <a:t>RESPONSABILIDAD DEL ESTADO EN LA LEY 1437 DE 2011 O CPACA </a:t>
            </a:r>
          </a:p>
        </p:txBody>
      </p:sp>
      <p:sp>
        <p:nvSpPr>
          <p:cNvPr id="3" name="Subtítulo 2">
            <a:extLst>
              <a:ext uri="{FF2B5EF4-FFF2-40B4-BE49-F238E27FC236}">
                <a16:creationId xmlns:a16="http://schemas.microsoft.com/office/drawing/2014/main" id="{521E50F0-ED09-4068-8AFD-C762F071DD00}"/>
              </a:ext>
            </a:extLst>
          </p:cNvPr>
          <p:cNvSpPr>
            <a:spLocks noGrp="1"/>
          </p:cNvSpPr>
          <p:nvPr>
            <p:ph type="subTitle" idx="1"/>
          </p:nvPr>
        </p:nvSpPr>
        <p:spPr>
          <a:xfrm>
            <a:off x="861390" y="2623930"/>
            <a:ext cx="10482471" cy="3816627"/>
          </a:xfrm>
        </p:spPr>
        <p:style>
          <a:lnRef idx="2">
            <a:schemeClr val="dk1"/>
          </a:lnRef>
          <a:fillRef idx="1">
            <a:schemeClr val="lt1"/>
          </a:fillRef>
          <a:effectRef idx="0">
            <a:schemeClr val="dk1"/>
          </a:effectRef>
          <a:fontRef idx="minor">
            <a:schemeClr val="dk1"/>
          </a:fontRef>
        </p:style>
        <p:txBody>
          <a:bodyPr>
            <a:normAutofit lnSpcReduction="10000"/>
          </a:bodyPr>
          <a:lstStyle/>
          <a:p>
            <a:pPr algn="just" fontAlgn="ctr"/>
            <a:r>
              <a:rPr lang="es-ES_tradnl" sz="2400" dirty="0">
                <a:solidFill>
                  <a:schemeClr val="tx1"/>
                </a:solidFill>
              </a:rPr>
              <a:t>Art. 104. De la jurisdicción de lo contencioso administrativo. La jurisdicción de lo contencioso administrativo está instituida para conocer, además de lo dispuesto en la Constitución Política y en leyes especiales, de las controversias y litigios originados en actos, contratos, hechos, omisiones y operaciones, sujetos al derecho administrativo, en los que estén involucradas las entidades públicas, o los particulares cuando ejerzan función administrativa.</a:t>
            </a:r>
            <a:endParaRPr lang="es-CO" sz="2400" dirty="0">
              <a:solidFill>
                <a:schemeClr val="tx1"/>
              </a:solidFill>
            </a:endParaRPr>
          </a:p>
          <a:p>
            <a:pPr algn="just" fontAlgn="ctr"/>
            <a:r>
              <a:rPr lang="es-ES_tradnl" sz="2400" dirty="0">
                <a:solidFill>
                  <a:schemeClr val="tx1"/>
                </a:solidFill>
              </a:rPr>
              <a:t>Igualmente conocerá de los siguientes procesos:</a:t>
            </a:r>
            <a:endParaRPr lang="es-CO" sz="2400" dirty="0">
              <a:solidFill>
                <a:schemeClr val="tx1"/>
              </a:solidFill>
            </a:endParaRPr>
          </a:p>
          <a:p>
            <a:pPr algn="just" fontAlgn="ctr"/>
            <a:r>
              <a:rPr lang="es-ES_tradnl" sz="2400" dirty="0">
                <a:solidFill>
                  <a:schemeClr val="tx1"/>
                </a:solidFill>
              </a:rPr>
              <a:t>1. Los relativos a la responsabilidad extracontractual de cualquier entidad pública, cualquiera que sea el régimen aplicable […].</a:t>
            </a:r>
            <a:endParaRPr lang="es-CO" sz="2400" dirty="0">
              <a:solidFill>
                <a:schemeClr val="tx1"/>
              </a:solidFill>
            </a:endParaRPr>
          </a:p>
          <a:p>
            <a:pPr algn="just"/>
            <a:endParaRPr lang="es-CO" dirty="0"/>
          </a:p>
        </p:txBody>
      </p:sp>
    </p:spTree>
    <p:extLst>
      <p:ext uri="{BB962C8B-B14F-4D97-AF65-F5344CB8AC3E}">
        <p14:creationId xmlns:p14="http://schemas.microsoft.com/office/powerpoint/2010/main" val="418646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3452FF-AE13-4620-A500-FB2DDEF18DFE}"/>
              </a:ext>
            </a:extLst>
          </p:cNvPr>
          <p:cNvSpPr>
            <a:spLocks noGrp="1"/>
          </p:cNvSpPr>
          <p:nvPr>
            <p:ph type="ctrTitle"/>
          </p:nvPr>
        </p:nvSpPr>
        <p:spPr>
          <a:xfrm>
            <a:off x="1507066" y="357810"/>
            <a:ext cx="9187437" cy="977932"/>
          </a:xfrm>
        </p:spPr>
        <p:style>
          <a:lnRef idx="2">
            <a:schemeClr val="dk1"/>
          </a:lnRef>
          <a:fillRef idx="1">
            <a:schemeClr val="lt1"/>
          </a:fillRef>
          <a:effectRef idx="0">
            <a:schemeClr val="dk1"/>
          </a:effectRef>
          <a:fontRef idx="minor">
            <a:schemeClr val="dk1"/>
          </a:fontRef>
        </p:style>
        <p:txBody>
          <a:bodyPr/>
          <a:lstStyle/>
          <a:p>
            <a:pPr algn="ctr"/>
            <a:r>
              <a:rPr lang="es-CO" dirty="0"/>
              <a:t>ART. 105 CPACA</a:t>
            </a:r>
          </a:p>
        </p:txBody>
      </p:sp>
      <p:sp>
        <p:nvSpPr>
          <p:cNvPr id="3" name="Subtítulo 2">
            <a:extLst>
              <a:ext uri="{FF2B5EF4-FFF2-40B4-BE49-F238E27FC236}">
                <a16:creationId xmlns:a16="http://schemas.microsoft.com/office/drawing/2014/main" id="{20570415-7F72-48F5-9A35-DF7177642AF5}"/>
              </a:ext>
            </a:extLst>
          </p:cNvPr>
          <p:cNvSpPr>
            <a:spLocks noGrp="1"/>
          </p:cNvSpPr>
          <p:nvPr>
            <p:ph type="subTitle" idx="1"/>
          </p:nvPr>
        </p:nvSpPr>
        <p:spPr>
          <a:xfrm>
            <a:off x="344557" y="1908313"/>
            <a:ext cx="11463130" cy="4373217"/>
          </a:xfrm>
        </p:spPr>
        <p:style>
          <a:lnRef idx="2">
            <a:schemeClr val="dk1"/>
          </a:lnRef>
          <a:fillRef idx="1">
            <a:schemeClr val="lt1"/>
          </a:fillRef>
          <a:effectRef idx="0">
            <a:schemeClr val="dk1"/>
          </a:effectRef>
          <a:fontRef idx="minor">
            <a:schemeClr val="dk1"/>
          </a:fontRef>
        </p:style>
        <p:txBody>
          <a:bodyPr>
            <a:normAutofit lnSpcReduction="10000"/>
          </a:bodyPr>
          <a:lstStyle/>
          <a:p>
            <a:pPr algn="just" fontAlgn="ctr"/>
            <a:r>
              <a:rPr lang="es-ES" sz="2800" dirty="0">
                <a:solidFill>
                  <a:schemeClr val="tx1"/>
                </a:solidFill>
              </a:rPr>
              <a:t>ARTÍCULO 105. EXCEPCIONES. La Jurisdicción de lo Contencioso Administrativo no conocerá de los siguientes asuntos:</a:t>
            </a:r>
          </a:p>
          <a:p>
            <a:pPr algn="just" fontAlgn="ctr"/>
            <a:endParaRPr lang="es-ES" sz="2800" dirty="0">
              <a:solidFill>
                <a:schemeClr val="tx1"/>
              </a:solidFill>
            </a:endParaRPr>
          </a:p>
          <a:p>
            <a:pPr marL="514350" indent="-514350" algn="just" fontAlgn="ctr">
              <a:buAutoNum type="arabicPeriod"/>
            </a:pPr>
            <a:r>
              <a:rPr lang="es-ES" sz="2800" dirty="0">
                <a:solidFill>
                  <a:schemeClr val="tx1"/>
                </a:solidFill>
              </a:rPr>
              <a:t>Las controversias relativas a la responsabilidad extracontractual y a los contratos celebrados por entidades públicas que tengan el carácter de instituciones financieras, aseguradoras, intermediarios de seguros o intermediarios de valores vigilados por la Superintendencia Financiera, cuando correspondan al giro ordinario de los negocios de dichas entidades, incluyendo los procesos ejecutivos.</a:t>
            </a:r>
          </a:p>
          <a:p>
            <a:endParaRPr lang="es-CO" dirty="0"/>
          </a:p>
        </p:txBody>
      </p:sp>
    </p:spTree>
    <p:extLst>
      <p:ext uri="{BB962C8B-B14F-4D97-AF65-F5344CB8AC3E}">
        <p14:creationId xmlns:p14="http://schemas.microsoft.com/office/powerpoint/2010/main" val="3847395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19F5C6-7E98-4077-B732-FFF4D094FE64}"/>
              </a:ext>
            </a:extLst>
          </p:cNvPr>
          <p:cNvSpPr>
            <a:spLocks noGrp="1"/>
          </p:cNvSpPr>
          <p:nvPr>
            <p:ph type="title"/>
          </p:nvPr>
        </p:nvSpPr>
        <p:spPr>
          <a:xfrm>
            <a:off x="677333" y="490330"/>
            <a:ext cx="10825553" cy="861392"/>
          </a:xfrm>
        </p:spPr>
        <p:style>
          <a:lnRef idx="2">
            <a:schemeClr val="dk1"/>
          </a:lnRef>
          <a:fillRef idx="1">
            <a:schemeClr val="lt1"/>
          </a:fillRef>
          <a:effectRef idx="0">
            <a:schemeClr val="dk1"/>
          </a:effectRef>
          <a:fontRef idx="minor">
            <a:schemeClr val="dk1"/>
          </a:fontRef>
        </p:style>
        <p:txBody>
          <a:bodyPr>
            <a:normAutofit/>
          </a:bodyPr>
          <a:lstStyle/>
          <a:p>
            <a:pPr algn="ctr"/>
            <a:r>
              <a:rPr lang="es-CO" sz="4000" dirty="0"/>
              <a:t>ARTÍCULO 140 CPACA</a:t>
            </a:r>
          </a:p>
        </p:txBody>
      </p:sp>
      <p:sp>
        <p:nvSpPr>
          <p:cNvPr id="3" name="Marcador de contenido 2">
            <a:extLst>
              <a:ext uri="{FF2B5EF4-FFF2-40B4-BE49-F238E27FC236}">
                <a16:creationId xmlns:a16="http://schemas.microsoft.com/office/drawing/2014/main" id="{47A14688-E766-4D9B-8BF3-20695841D8D3}"/>
              </a:ext>
            </a:extLst>
          </p:cNvPr>
          <p:cNvSpPr>
            <a:spLocks noGrp="1"/>
          </p:cNvSpPr>
          <p:nvPr>
            <p:ph idx="1"/>
          </p:nvPr>
        </p:nvSpPr>
        <p:spPr>
          <a:xfrm>
            <a:off x="677334" y="1722783"/>
            <a:ext cx="10825552" cy="4770782"/>
          </a:xfrm>
        </p:spPr>
        <p:style>
          <a:lnRef idx="2">
            <a:schemeClr val="dk1"/>
          </a:lnRef>
          <a:fillRef idx="1">
            <a:schemeClr val="lt1"/>
          </a:fillRef>
          <a:effectRef idx="0">
            <a:schemeClr val="dk1"/>
          </a:effectRef>
          <a:fontRef idx="minor">
            <a:schemeClr val="dk1"/>
          </a:fontRef>
        </p:style>
        <p:txBody>
          <a:bodyPr>
            <a:normAutofit/>
          </a:bodyPr>
          <a:lstStyle/>
          <a:p>
            <a:pPr marL="0" indent="0" algn="just" fontAlgn="ctr">
              <a:buNone/>
            </a:pPr>
            <a:r>
              <a:rPr lang="es-ES_tradnl" sz="2800" dirty="0"/>
              <a:t>Reparación directa. En los términos del artículo 90 de la Constitución Política, la persona interesada podrá demandar directamente la reparación del daño antijurídico producido por la acción u omisión de los agentes del Estado.</a:t>
            </a:r>
            <a:endParaRPr lang="es-CO" sz="2800" dirty="0"/>
          </a:p>
          <a:p>
            <a:pPr marL="0" indent="0" fontAlgn="ctr">
              <a:buNone/>
            </a:pPr>
            <a:r>
              <a:rPr lang="es-ES_tradnl" sz="2800" dirty="0"/>
              <a:t>De conformidad con el inciso anterior, el Estado responderá, entre otras, cuando la causa del daño sea un hecho, una omisión, una operación administrativa o la ocupación temporal o permanente de inmueble por causa de trabajos públicos o por cualquiera otra causa imputable a una entidad pública o a un particular que haya obrado siguiendo una expresa instrucción de la misma.</a:t>
            </a:r>
            <a:endParaRPr lang="es-CO" sz="2800" dirty="0"/>
          </a:p>
          <a:p>
            <a:endParaRPr lang="es-CO" dirty="0"/>
          </a:p>
        </p:txBody>
      </p:sp>
    </p:spTree>
    <p:extLst>
      <p:ext uri="{BB962C8B-B14F-4D97-AF65-F5344CB8AC3E}">
        <p14:creationId xmlns:p14="http://schemas.microsoft.com/office/powerpoint/2010/main" val="3012143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FBE25B-2753-4AD9-86BF-F65CD54894BB}"/>
              </a:ext>
            </a:extLst>
          </p:cNvPr>
          <p:cNvSpPr>
            <a:spLocks noGrp="1"/>
          </p:cNvSpPr>
          <p:nvPr>
            <p:ph type="title"/>
          </p:nvPr>
        </p:nvSpPr>
        <p:spPr>
          <a:xfrm>
            <a:off x="677333" y="609600"/>
            <a:ext cx="10958075" cy="689113"/>
          </a:xfrm>
        </p:spPr>
        <p:style>
          <a:lnRef idx="2">
            <a:schemeClr val="dk1"/>
          </a:lnRef>
          <a:fillRef idx="1">
            <a:schemeClr val="lt1"/>
          </a:fillRef>
          <a:effectRef idx="0">
            <a:schemeClr val="dk1"/>
          </a:effectRef>
          <a:fontRef idx="minor">
            <a:schemeClr val="dk1"/>
          </a:fontRef>
        </p:style>
        <p:txBody>
          <a:bodyPr/>
          <a:lstStyle/>
          <a:p>
            <a:pPr algn="ctr"/>
            <a:r>
              <a:rPr lang="es-CO" dirty="0"/>
              <a:t>ARTÍCULO 140 CPACA</a:t>
            </a:r>
          </a:p>
        </p:txBody>
      </p:sp>
      <p:sp>
        <p:nvSpPr>
          <p:cNvPr id="3" name="Marcador de contenido 2">
            <a:extLst>
              <a:ext uri="{FF2B5EF4-FFF2-40B4-BE49-F238E27FC236}">
                <a16:creationId xmlns:a16="http://schemas.microsoft.com/office/drawing/2014/main" id="{D12B2755-F325-4DBA-87E9-8E3F90BD213D}"/>
              </a:ext>
            </a:extLst>
          </p:cNvPr>
          <p:cNvSpPr>
            <a:spLocks noGrp="1"/>
          </p:cNvSpPr>
          <p:nvPr>
            <p:ph idx="1"/>
          </p:nvPr>
        </p:nvSpPr>
        <p:spPr>
          <a:xfrm>
            <a:off x="677334" y="1789043"/>
            <a:ext cx="10958074" cy="4651514"/>
          </a:xfrm>
        </p:spPr>
        <p:style>
          <a:lnRef idx="2">
            <a:schemeClr val="dk1"/>
          </a:lnRef>
          <a:fillRef idx="1">
            <a:schemeClr val="lt1"/>
          </a:fillRef>
          <a:effectRef idx="0">
            <a:schemeClr val="dk1"/>
          </a:effectRef>
          <a:fontRef idx="minor">
            <a:schemeClr val="dk1"/>
          </a:fontRef>
        </p:style>
        <p:txBody>
          <a:bodyPr>
            <a:normAutofit/>
          </a:bodyPr>
          <a:lstStyle/>
          <a:p>
            <a:pPr marL="0" indent="0" algn="just" fontAlgn="ctr">
              <a:buNone/>
            </a:pPr>
            <a:r>
              <a:rPr lang="es-ES_tradnl" sz="3200" dirty="0">
                <a:solidFill>
                  <a:schemeClr val="tx1"/>
                </a:solidFill>
              </a:rPr>
              <a:t>Las entidades públicas deberán promover la misma pretensión cuando resulten perjudicadas por la actuación de un particular o de otra entidad pública.</a:t>
            </a:r>
            <a:endParaRPr lang="es-CO" sz="3200" dirty="0">
              <a:solidFill>
                <a:schemeClr val="tx1"/>
              </a:solidFill>
            </a:endParaRPr>
          </a:p>
          <a:p>
            <a:pPr marL="0" indent="0" algn="just" fontAlgn="ctr">
              <a:buNone/>
            </a:pPr>
            <a:r>
              <a:rPr lang="es-ES_tradnl" sz="3200" dirty="0">
                <a:solidFill>
                  <a:schemeClr val="tx1"/>
                </a:solidFill>
              </a:rPr>
              <a:t>En todos los casos en los que en la causación del daño estén involucrados particulares y entidades públicas, en la sentencia se determinará la proporción por la cual debe responder cada una de ellas, teniendo en cuenta la influencia causal del hecho o la omisión en la ocurrencia del daño.</a:t>
            </a:r>
            <a:endParaRPr lang="es-CO" sz="3200" dirty="0">
              <a:solidFill>
                <a:schemeClr val="tx1"/>
              </a:solidFill>
            </a:endParaRPr>
          </a:p>
          <a:p>
            <a:endParaRPr lang="es-CO" dirty="0"/>
          </a:p>
        </p:txBody>
      </p:sp>
    </p:spTree>
    <p:extLst>
      <p:ext uri="{BB962C8B-B14F-4D97-AF65-F5344CB8AC3E}">
        <p14:creationId xmlns:p14="http://schemas.microsoft.com/office/powerpoint/2010/main" val="86533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FBE25B-2753-4AD9-86BF-F65CD54894BB}"/>
              </a:ext>
            </a:extLst>
          </p:cNvPr>
          <p:cNvSpPr>
            <a:spLocks noGrp="1"/>
          </p:cNvSpPr>
          <p:nvPr>
            <p:ph type="title"/>
          </p:nvPr>
        </p:nvSpPr>
        <p:spPr>
          <a:xfrm>
            <a:off x="677333" y="609600"/>
            <a:ext cx="10958075" cy="689113"/>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CO" dirty="0"/>
              <a:t>ARTÍCULO 164. Oportunidad para presentar la demanda </a:t>
            </a:r>
          </a:p>
        </p:txBody>
      </p:sp>
      <p:sp>
        <p:nvSpPr>
          <p:cNvPr id="3" name="Marcador de contenido 2">
            <a:extLst>
              <a:ext uri="{FF2B5EF4-FFF2-40B4-BE49-F238E27FC236}">
                <a16:creationId xmlns:a16="http://schemas.microsoft.com/office/drawing/2014/main" id="{D12B2755-F325-4DBA-87E9-8E3F90BD213D}"/>
              </a:ext>
            </a:extLst>
          </p:cNvPr>
          <p:cNvSpPr>
            <a:spLocks noGrp="1"/>
          </p:cNvSpPr>
          <p:nvPr>
            <p:ph idx="1"/>
          </p:nvPr>
        </p:nvSpPr>
        <p:spPr>
          <a:xfrm>
            <a:off x="1721224" y="1604682"/>
            <a:ext cx="8641976" cy="4835875"/>
          </a:xfrm>
        </p:spPr>
        <p:style>
          <a:lnRef idx="2">
            <a:schemeClr val="dk1"/>
          </a:lnRef>
          <a:fillRef idx="1">
            <a:schemeClr val="lt1"/>
          </a:fillRef>
          <a:effectRef idx="0">
            <a:schemeClr val="dk1"/>
          </a:effectRef>
          <a:fontRef idx="minor">
            <a:schemeClr val="dk1"/>
          </a:fontRef>
        </p:style>
        <p:txBody>
          <a:bodyPr>
            <a:normAutofit/>
          </a:bodyPr>
          <a:lstStyle/>
          <a:p>
            <a:pPr marL="0" indent="0">
              <a:spcBef>
                <a:spcPts val="0"/>
              </a:spcBef>
              <a:buNone/>
            </a:pPr>
            <a:endParaRPr lang="es-ES" dirty="0"/>
          </a:p>
          <a:p>
            <a:pPr marL="0" indent="0" algn="just">
              <a:spcBef>
                <a:spcPts val="0"/>
              </a:spcBef>
              <a:buNone/>
            </a:pPr>
            <a:r>
              <a:rPr lang="es-ES" sz="3200" dirty="0"/>
              <a:t>“i) Cuando se pretenda la reparación directa, la demanda deberá presentarse dentro del término de dos (2) años, contados a partir del día siguiente al de la ocurrencia de la acción u omisión causante del daño, o de cuando el demandante tuvo o debió tener conocimiento del mismo si fue en fecha posterior y siempre que pruebe la imposibilidad de haberlo conocido en la fecha de su ocurrencia.</a:t>
            </a:r>
          </a:p>
        </p:txBody>
      </p:sp>
    </p:spTree>
    <p:extLst>
      <p:ext uri="{BB962C8B-B14F-4D97-AF65-F5344CB8AC3E}">
        <p14:creationId xmlns:p14="http://schemas.microsoft.com/office/powerpoint/2010/main" val="277178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FBE25B-2753-4AD9-86BF-F65CD54894BB}"/>
              </a:ext>
            </a:extLst>
          </p:cNvPr>
          <p:cNvSpPr>
            <a:spLocks noGrp="1"/>
          </p:cNvSpPr>
          <p:nvPr>
            <p:ph type="title"/>
          </p:nvPr>
        </p:nvSpPr>
        <p:spPr>
          <a:xfrm>
            <a:off x="677333" y="609600"/>
            <a:ext cx="10958075" cy="689113"/>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CO" dirty="0"/>
              <a:t>ARTÍCULO 164. Oportunidad para presentar la demanda </a:t>
            </a:r>
          </a:p>
        </p:txBody>
      </p:sp>
      <p:sp>
        <p:nvSpPr>
          <p:cNvPr id="3" name="Marcador de contenido 2">
            <a:extLst>
              <a:ext uri="{FF2B5EF4-FFF2-40B4-BE49-F238E27FC236}">
                <a16:creationId xmlns:a16="http://schemas.microsoft.com/office/drawing/2014/main" id="{D12B2755-F325-4DBA-87E9-8E3F90BD213D}"/>
              </a:ext>
            </a:extLst>
          </p:cNvPr>
          <p:cNvSpPr>
            <a:spLocks noGrp="1"/>
          </p:cNvSpPr>
          <p:nvPr>
            <p:ph idx="1"/>
          </p:nvPr>
        </p:nvSpPr>
        <p:spPr>
          <a:xfrm>
            <a:off x="1308846" y="1604682"/>
            <a:ext cx="9529483" cy="4643718"/>
          </a:xfrm>
        </p:spPr>
        <p:style>
          <a:lnRef idx="2">
            <a:schemeClr val="dk1"/>
          </a:lnRef>
          <a:fillRef idx="1">
            <a:schemeClr val="lt1"/>
          </a:fillRef>
          <a:effectRef idx="0">
            <a:schemeClr val="dk1"/>
          </a:effectRef>
          <a:fontRef idx="minor">
            <a:schemeClr val="dk1"/>
          </a:fontRef>
        </p:style>
        <p:txBody>
          <a:bodyPr>
            <a:normAutofit/>
          </a:bodyPr>
          <a:lstStyle/>
          <a:p>
            <a:pPr marL="0" indent="0" algn="just">
              <a:spcBef>
                <a:spcPts val="0"/>
              </a:spcBef>
              <a:buNone/>
            </a:pPr>
            <a:r>
              <a:rPr lang="es-ES" sz="3200" dirty="0"/>
              <a:t>Sin embargo, el término para formular la pretensión de reparación directa derivada del delito de desaparición forzada, se contará a partir de la fecha en que aparezca la víctima o en su defecto desde la ejecutoria del fallo definitivo adoptado en el proceso penal, sin perjuicio de que la demanda con tal pretensión pueda intentarse desde el momento en que ocurrieron los hechos que dieron lugar a la desaparición;”.</a:t>
            </a:r>
            <a:endParaRPr lang="es-CO" sz="3200" dirty="0"/>
          </a:p>
        </p:txBody>
      </p:sp>
    </p:spTree>
    <p:extLst>
      <p:ext uri="{BB962C8B-B14F-4D97-AF65-F5344CB8AC3E}">
        <p14:creationId xmlns:p14="http://schemas.microsoft.com/office/powerpoint/2010/main" val="3310499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74E554-7BA2-4688-B597-18BBB4320EEB}"/>
              </a:ext>
            </a:extLst>
          </p:cNvPr>
          <p:cNvSpPr>
            <a:spLocks noGrp="1"/>
          </p:cNvSpPr>
          <p:nvPr>
            <p:ph type="title"/>
          </p:nvPr>
        </p:nvSpPr>
        <p:spPr>
          <a:xfrm>
            <a:off x="677334" y="450574"/>
            <a:ext cx="10785796" cy="750697"/>
          </a:xfrm>
        </p:spPr>
        <p:style>
          <a:lnRef idx="2">
            <a:schemeClr val="dk1"/>
          </a:lnRef>
          <a:fillRef idx="1">
            <a:schemeClr val="lt1"/>
          </a:fillRef>
          <a:effectRef idx="0">
            <a:schemeClr val="dk1"/>
          </a:effectRef>
          <a:fontRef idx="minor">
            <a:schemeClr val="dk1"/>
          </a:fontRef>
        </p:style>
        <p:txBody>
          <a:bodyPr/>
          <a:lstStyle/>
          <a:p>
            <a:pPr algn="ctr"/>
            <a:r>
              <a:rPr lang="es-CO" dirty="0"/>
              <a:t>CONSTITUCIONALIZACIÓN </a:t>
            </a:r>
          </a:p>
        </p:txBody>
      </p:sp>
      <p:sp>
        <p:nvSpPr>
          <p:cNvPr id="3" name="Marcador de contenido 2">
            <a:extLst>
              <a:ext uri="{FF2B5EF4-FFF2-40B4-BE49-F238E27FC236}">
                <a16:creationId xmlns:a16="http://schemas.microsoft.com/office/drawing/2014/main" id="{F9D042AD-5DD3-44E3-8B56-687F7BEFCCA6}"/>
              </a:ext>
            </a:extLst>
          </p:cNvPr>
          <p:cNvSpPr>
            <a:spLocks noGrp="1"/>
          </p:cNvSpPr>
          <p:nvPr>
            <p:ph idx="1"/>
          </p:nvPr>
        </p:nvSpPr>
        <p:spPr>
          <a:xfrm>
            <a:off x="611074" y="1524001"/>
            <a:ext cx="10785795" cy="4883426"/>
          </a:xfrm>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es-ES_tradnl" sz="3200" dirty="0">
                <a:solidFill>
                  <a:schemeClr val="tx1"/>
                </a:solidFill>
              </a:rPr>
              <a:t>En sentido amplio, como ‘irradiación’ la constitucionalización es un concepto que tiene una amplia plausibilidad. </a:t>
            </a:r>
          </a:p>
          <a:p>
            <a:pPr marL="0" indent="0" algn="just">
              <a:buNone/>
            </a:pPr>
            <a:endParaRPr lang="es-ES_tradnl" sz="3200" dirty="0">
              <a:solidFill>
                <a:schemeClr val="tx1"/>
              </a:solidFill>
            </a:endParaRPr>
          </a:p>
          <a:p>
            <a:pPr marL="0" indent="0" algn="just">
              <a:buNone/>
            </a:pPr>
            <a:r>
              <a:rPr lang="es-ES_tradnl" sz="3200" dirty="0">
                <a:solidFill>
                  <a:schemeClr val="tx1"/>
                </a:solidFill>
              </a:rPr>
              <a:t>Se entiende que “la constitucionalización del Derecho administrativo, como fenómeno de transformación, adaptación o modulación de este, gracias a la Constitución, opera de manera distinta en cada Estado y en grado diferente”.</a:t>
            </a:r>
            <a:r>
              <a:rPr lang="es-CO" sz="3200" dirty="0">
                <a:solidFill>
                  <a:schemeClr val="tx1"/>
                </a:solidFill>
              </a:rPr>
              <a:t> </a:t>
            </a:r>
            <a:r>
              <a:rPr lang="es-ES_tradnl" sz="3200" dirty="0">
                <a:solidFill>
                  <a:schemeClr val="tx1"/>
                </a:solidFill>
              </a:rPr>
              <a:t>	</a:t>
            </a:r>
          </a:p>
          <a:p>
            <a:pPr marL="0" indent="0" algn="just">
              <a:buNone/>
            </a:pPr>
            <a:endParaRPr lang="es-ES_tradnl" dirty="0"/>
          </a:p>
          <a:p>
            <a:pPr marL="0" indent="0" algn="just">
              <a:buNone/>
            </a:pPr>
            <a:endParaRPr lang="es-ES_tradnl" dirty="0"/>
          </a:p>
          <a:p>
            <a:pPr algn="just"/>
            <a:endParaRPr lang="es-CO" dirty="0"/>
          </a:p>
        </p:txBody>
      </p:sp>
    </p:spTree>
    <p:extLst>
      <p:ext uri="{BB962C8B-B14F-4D97-AF65-F5344CB8AC3E}">
        <p14:creationId xmlns:p14="http://schemas.microsoft.com/office/powerpoint/2010/main" val="1948660990"/>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326</TotalTime>
  <Words>1712</Words>
  <Application>Microsoft Office PowerPoint</Application>
  <PresentationFormat>Panorámica</PresentationFormat>
  <Paragraphs>92</Paragraphs>
  <Slides>20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20</vt:i4>
      </vt:variant>
    </vt:vector>
  </HeadingPairs>
  <TitlesOfParts>
    <vt:vector size="26" baseType="lpstr">
      <vt:lpstr>Arial</vt:lpstr>
      <vt:lpstr>Calibri</vt:lpstr>
      <vt:lpstr>Times New Roman</vt:lpstr>
      <vt:lpstr>Trebuchet MS</vt:lpstr>
      <vt:lpstr>Wingdings 3</vt:lpstr>
      <vt:lpstr>Faceta</vt:lpstr>
      <vt:lpstr>EL RÉGIMEN DE RESPONSABILIDAD ESTATAL COLOMBIANO</vt:lpstr>
      <vt:lpstr>Constitución Política de Colombia de 1991</vt:lpstr>
      <vt:lpstr>RESPONSABILIDAD DEL ESTADO EN LA LEY 1437 DE 2011 O CPACA </vt:lpstr>
      <vt:lpstr>ART. 105 CPACA</vt:lpstr>
      <vt:lpstr>ARTÍCULO 140 CPACA</vt:lpstr>
      <vt:lpstr>ARTÍCULO 140 CPACA</vt:lpstr>
      <vt:lpstr>ARTÍCULO 164. Oportunidad para presentar la demanda </vt:lpstr>
      <vt:lpstr>ARTÍCULO 164. Oportunidad para presentar la demanda </vt:lpstr>
      <vt:lpstr>CONSTITUCIONALIZACIÓN </vt:lpstr>
      <vt:lpstr>FUNCIONES DE LA RESPONSABILIDAD ESTATAL</vt:lpstr>
      <vt:lpstr>8. REPARACIÓN INTEGRAL</vt:lpstr>
      <vt:lpstr>MEDIDAS INDIVIDUALES DE REPARACIÓN INTEGRAL</vt:lpstr>
      <vt:lpstr>MEDIDAS COLECTIVAS DE REPARACIÓN INTEGRAL </vt:lpstr>
      <vt:lpstr>¿LOS ELEMENTOS DE LA RESPONSABILIDAD EXTRACONTRACTUAL DEL ESTADO EN COLOMBIA SON DOS O TRES?: A PROPÓSITO DE LA RELACIÓN DE CAUSALIDAD</vt:lpstr>
      <vt:lpstr>1. EL MANTENIMIENTO DE LA DIVISIÓN TRIPARTITA EN LA HISTORIA DE LA JURISPRUDENCIA DEL CONSEJO DE ESTADO DE COLOMBIA</vt:lpstr>
      <vt:lpstr>2. EL ORDENAMIENTO JURÍDICO COLOMBIANO MANTIENE UN ESQUEMA DE RESPONSABILIDAD BASADO EN TRES ELEMENTOS</vt:lpstr>
      <vt:lpstr>3. LA JURISPRUDENCIA DEL CONSEJO DE ESTADO DEMUESTRA LA CONSERVACIÓN DE LOS TRES ELEMENTOS EN SUS DECISIONES RECIENTES.</vt:lpstr>
      <vt:lpstr>CONCLUSIONES</vt:lpstr>
      <vt:lpstr>CONCLUSIONES</vt:lpstr>
      <vt:lpstr>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SESIÓN 4. EL RÉGIMEN DE RESPONSABILIDAD ESTATAL COLOMBIANO</dc:title>
  <dc:creator>Hugo Andres Arenas Mendoza</dc:creator>
  <cp:lastModifiedBy>hugo andres arenas mendoza</cp:lastModifiedBy>
  <cp:revision>142</cp:revision>
  <dcterms:created xsi:type="dcterms:W3CDTF">2020-08-26T23:24:08Z</dcterms:created>
  <dcterms:modified xsi:type="dcterms:W3CDTF">2025-08-06T14:06:37Z</dcterms:modified>
</cp:coreProperties>
</file>