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73" r:id="rId3"/>
    <p:sldId id="257" r:id="rId4"/>
    <p:sldId id="275" r:id="rId5"/>
    <p:sldId id="276" r:id="rId6"/>
    <p:sldId id="262" r:id="rId7"/>
    <p:sldId id="282" r:id="rId8"/>
    <p:sldId id="283" r:id="rId9"/>
    <p:sldId id="263" r:id="rId10"/>
    <p:sldId id="264" r:id="rId11"/>
    <p:sldId id="286" r:id="rId12"/>
    <p:sldId id="285" r:id="rId13"/>
    <p:sldId id="266" r:id="rId14"/>
    <p:sldId id="267" r:id="rId15"/>
    <p:sldId id="343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7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616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209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1329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1770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8562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2430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7093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8155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832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180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877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3905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1649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008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2452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041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F5D96-36D0-4F64-9AB6-8F465DA70FD2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74443A-9889-436E-BB54-C01C6C8A98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184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CAF042-1DC5-47C2-ACDE-8EB903E0A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6349"/>
            <a:ext cx="9144000" cy="16000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dirty="0"/>
              <a:t>LOS ELEMENTOS DE LA RESPONSABILIDAD ESTATAL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ED5F7F-08CD-441A-B5D9-92ABE3C6A0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609" y="2680447"/>
            <a:ext cx="11065565" cy="35812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42900" indent="-342900" algn="just">
              <a:buAutoNum type="arabicPeriod"/>
            </a:pPr>
            <a:r>
              <a:rPr lang="es-CO" sz="5400" dirty="0">
                <a:solidFill>
                  <a:schemeClr val="tx1"/>
                </a:solidFill>
              </a:rPr>
              <a:t>DAÑO ANTIJURÍDCO</a:t>
            </a:r>
          </a:p>
          <a:p>
            <a:pPr marL="342900" indent="-342900" algn="just">
              <a:buAutoNum type="arabicPeriod"/>
            </a:pPr>
            <a:r>
              <a:rPr lang="es-CO" sz="5400" dirty="0">
                <a:solidFill>
                  <a:schemeClr val="tx1"/>
                </a:solidFill>
              </a:rPr>
              <a:t>COMPORTAMIENTO DEL AGENTE</a:t>
            </a:r>
          </a:p>
          <a:p>
            <a:pPr marL="342900" indent="-342900" algn="just">
              <a:buAutoNum type="arabicPeriod"/>
            </a:pPr>
            <a:r>
              <a:rPr lang="es-CO" sz="5400" dirty="0">
                <a:solidFill>
                  <a:schemeClr val="tx1"/>
                </a:solidFill>
              </a:rPr>
              <a:t>RELACIÓN DE CAUSALIDAD (O DE IMPUTACIÓN).</a:t>
            </a:r>
          </a:p>
        </p:txBody>
      </p:sp>
    </p:spTree>
    <p:extLst>
      <p:ext uri="{BB962C8B-B14F-4D97-AF65-F5344CB8AC3E}">
        <p14:creationId xmlns:p14="http://schemas.microsoft.com/office/powerpoint/2010/main" val="1850734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C9E54-ECE3-4E29-8E9F-E6B02D253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8781" y="377506"/>
            <a:ext cx="11576807" cy="106581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sz="3200" dirty="0"/>
              <a:t>LOS DAÑOS INMATERIALES EN LA JURISPRUDENCIA DEL CONSEJO DE ESTADO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3F04B5-11CD-44CB-8C2F-3969B7B12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782" y="1783975"/>
            <a:ext cx="11677476" cy="46965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fontAlgn="ctr">
              <a:spcBef>
                <a:spcPts val="0"/>
              </a:spcBef>
            </a:pPr>
            <a:r>
              <a:rPr lang="es-ES_tradnl" sz="2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El Código de Procedimiento Administrativo y de lo Contencioso Administrativo entró en vigencia el 2 de julio de 2012 e introdujo la posibilidad de proferir nuevas sentencias de unificación por parte del Consejo de Estado.</a:t>
            </a:r>
          </a:p>
          <a:p>
            <a:pPr marL="285750" indent="-285750" algn="just" fontAlgn="ctr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CO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ctr">
              <a:spcBef>
                <a:spcPts val="0"/>
              </a:spcBef>
            </a:pPr>
            <a:r>
              <a:rPr lang="es-ES_tradnl" sz="2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El 28 de agosto de 2014, el Consejo de Estado emitió ocho sentencias. Aunque tratan temas muy diversos, unificaron la tipología y reparación de los perjuicios inmateriales. Estas sentencias, denominadas “octillizas”, ofrecen:</a:t>
            </a:r>
          </a:p>
          <a:p>
            <a:pPr marL="285750" indent="-285750" algn="just" fontAlgn="ctr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_tradnl" sz="2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Optima LT Std"/>
            </a:endParaRPr>
          </a:p>
          <a:p>
            <a:pPr marL="457200" indent="-457200" algn="just" fontAlgn="ctr">
              <a:spcBef>
                <a:spcPts val="0"/>
              </a:spcBef>
              <a:buAutoNum type="arabicPeriod"/>
            </a:pPr>
            <a:r>
              <a:rPr lang="es-ES_tradnl" sz="2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Optima LT Std"/>
              </a:rPr>
              <a:t>U</a:t>
            </a:r>
            <a:r>
              <a:rPr lang="es-ES_tradnl" sz="2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na división tripartita en materia de daños inmateriales (daño moral, daño a la salud y daño a los bienes constitucionalmente protegidos). </a:t>
            </a:r>
          </a:p>
          <a:p>
            <a:pPr marL="457200" indent="-457200" algn="just" fontAlgn="ctr">
              <a:spcBef>
                <a:spcPts val="0"/>
              </a:spcBef>
              <a:buAutoNum type="arabicPeriod"/>
            </a:pPr>
            <a:endParaRPr lang="es-ES_tradnl" sz="2400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Optima LT Std"/>
            </a:endParaRPr>
          </a:p>
          <a:p>
            <a:pPr marL="457200" indent="-457200" algn="just" fontAlgn="ctr">
              <a:spcBef>
                <a:spcPts val="0"/>
              </a:spcBef>
              <a:buAutoNum type="arabicPeriod"/>
            </a:pPr>
            <a:r>
              <a:rPr lang="es-ES_tradnl" sz="2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Organizan por medio de tablas el valor de la indemnización.</a:t>
            </a:r>
            <a:endParaRPr lang="es-CO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tabLst>
                <a:tab pos="331470" algn="l"/>
              </a:tabLst>
            </a:pPr>
            <a:endParaRPr lang="es-ES_tradnl" sz="200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1621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C9E54-ECE3-4E29-8E9F-E6B02D253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451" y="269930"/>
            <a:ext cx="11576807" cy="110167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sz="3200" dirty="0"/>
              <a:t>LOS DAÑOS INMATERIALES EN LA JURISPRUDENCIA DEL CONSEJO DE ESTADO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3F04B5-11CD-44CB-8C2F-3969B7B12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782" y="1667435"/>
            <a:ext cx="11677476" cy="481305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tabLst>
                <a:tab pos="331470" algn="l"/>
              </a:tabLst>
            </a:pPr>
            <a:endParaRPr lang="es-ES_tradnl" sz="2000" dirty="0">
              <a:solidFill>
                <a:srgbClr val="000000"/>
              </a:solidFill>
              <a:latin typeface="+mj-lt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tabLst>
                <a:tab pos="331470" algn="l"/>
              </a:tabLst>
            </a:pPr>
            <a:r>
              <a:rPr lang="es-ES_tradnl" sz="3200" dirty="0">
                <a:solidFill>
                  <a:srgbClr val="000000"/>
                </a:solidFill>
                <a:latin typeface="+mj-lt"/>
              </a:rPr>
              <a:t>1. </a:t>
            </a:r>
            <a:r>
              <a:rPr lang="es-ES_tradnl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Responsabilidad hospitalaria por falla del servicio en atención de un parto causó la muerte de un bebé por nacer.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tabLst>
                <a:tab pos="331470" algn="l"/>
              </a:tabLst>
            </a:pPr>
            <a:r>
              <a:rPr lang="es-ES_tradnl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2. Lesión de soldado profesional por explosión de granada del Ejército, en mal estado.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tabLst>
                <a:tab pos="331470" algn="l"/>
              </a:tabLst>
            </a:pPr>
            <a:r>
              <a:rPr lang="es-ES_tradnl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3. Privación injusta de la libertad a persona inocente acusada de un delito.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tabLst>
                <a:tab pos="331470" algn="l"/>
              </a:tabLst>
            </a:pPr>
            <a:r>
              <a:rPr lang="es-ES_tradnl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4. Muerte de patrullero de policía durante toma guerrillera en el departamento del Tolima.</a:t>
            </a:r>
          </a:p>
        </p:txBody>
      </p:sp>
    </p:spTree>
    <p:extLst>
      <p:ext uri="{BB962C8B-B14F-4D97-AF65-F5344CB8AC3E}">
        <p14:creationId xmlns:p14="http://schemas.microsoft.com/office/powerpoint/2010/main" val="1952879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C9E54-ECE3-4E29-8E9F-E6B02D253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451" y="269930"/>
            <a:ext cx="11576807" cy="110167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sz="3200" dirty="0"/>
              <a:t>LOS DAÑOS INMATERIALES EN LA JURISPRUDENCIA DEL CONSEJO DE ESTADO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3F04B5-11CD-44CB-8C2F-3969B7B12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782" y="1730188"/>
            <a:ext cx="11677476" cy="47503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tabLst>
                <a:tab pos="331470" algn="l"/>
              </a:tabLst>
            </a:pPr>
            <a:r>
              <a:rPr lang="es-ES_tradnl" sz="3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5. Graves violaciones a derechos humanos por parte de las fuerzas armadas: campesinos desaparecidos por el Ejército Nacional.</a:t>
            </a:r>
            <a:endParaRPr lang="es-ES_tradnl" sz="3000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Optima LT Std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tabLst>
                <a:tab pos="331470" algn="l"/>
              </a:tabLst>
            </a:pPr>
            <a:r>
              <a:rPr lang="es-ES_tradnl" sz="3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Optima LT Std"/>
              </a:rPr>
              <a:t>6. </a:t>
            </a:r>
            <a:r>
              <a:rPr lang="es-ES_tradnl" sz="3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Muerte de menor internado en establecimiento público que se escapa y se ahoga.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tabLst>
                <a:tab pos="331470" algn="l"/>
              </a:tabLst>
            </a:pPr>
            <a:r>
              <a:rPr lang="es-ES_tradnl" sz="3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Optima LT Std"/>
              </a:rPr>
              <a:t>7. </a:t>
            </a:r>
            <a:r>
              <a:rPr lang="es-ES_tradnl" sz="3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Persona parapléjica es arrestada al intentar transportar drogas ilícitas y en la cárcel no recibe las condiciones mínimas para su tratamiento.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tabLst>
                <a:tab pos="331470" algn="l"/>
              </a:tabLst>
            </a:pPr>
            <a:r>
              <a:rPr lang="es-ES_tradnl" sz="3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8. Lesiones personales a particular capturado por el Ejército Nacional que intentó escapar.</a:t>
            </a:r>
            <a:endParaRPr lang="es-CO" sz="3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620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00EEAE89-8154-451F-A034-F9672849B3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302955"/>
              </p:ext>
            </p:extLst>
          </p:nvPr>
        </p:nvGraphicFramePr>
        <p:xfrm>
          <a:off x="528506" y="1593909"/>
          <a:ext cx="11229384" cy="4714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3061">
                  <a:extLst>
                    <a:ext uri="{9D8B030D-6E8A-4147-A177-3AD203B41FA5}">
                      <a16:colId xmlns:a16="http://schemas.microsoft.com/office/drawing/2014/main" val="1396746320"/>
                    </a:ext>
                  </a:extLst>
                </a:gridCol>
                <a:gridCol w="1870816">
                  <a:extLst>
                    <a:ext uri="{9D8B030D-6E8A-4147-A177-3AD203B41FA5}">
                      <a16:colId xmlns:a16="http://schemas.microsoft.com/office/drawing/2014/main" val="1047533686"/>
                    </a:ext>
                  </a:extLst>
                </a:gridCol>
                <a:gridCol w="1873061">
                  <a:extLst>
                    <a:ext uri="{9D8B030D-6E8A-4147-A177-3AD203B41FA5}">
                      <a16:colId xmlns:a16="http://schemas.microsoft.com/office/drawing/2014/main" val="557956171"/>
                    </a:ext>
                  </a:extLst>
                </a:gridCol>
                <a:gridCol w="1870816">
                  <a:extLst>
                    <a:ext uri="{9D8B030D-6E8A-4147-A177-3AD203B41FA5}">
                      <a16:colId xmlns:a16="http://schemas.microsoft.com/office/drawing/2014/main" val="2517498662"/>
                    </a:ext>
                  </a:extLst>
                </a:gridCol>
                <a:gridCol w="1873061">
                  <a:extLst>
                    <a:ext uri="{9D8B030D-6E8A-4147-A177-3AD203B41FA5}">
                      <a16:colId xmlns:a16="http://schemas.microsoft.com/office/drawing/2014/main" val="2443817679"/>
                    </a:ext>
                  </a:extLst>
                </a:gridCol>
                <a:gridCol w="1868569">
                  <a:extLst>
                    <a:ext uri="{9D8B030D-6E8A-4147-A177-3AD203B41FA5}">
                      <a16:colId xmlns:a16="http://schemas.microsoft.com/office/drawing/2014/main" val="1533695493"/>
                    </a:ext>
                  </a:extLst>
                </a:gridCol>
              </a:tblGrid>
              <a:tr h="10686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dirty="0">
                          <a:effectLst/>
                        </a:rPr>
                        <a:t> 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b="1" dirty="0">
                          <a:effectLst/>
                        </a:rPr>
                        <a:t>Nivel 1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b="1" dirty="0">
                          <a:effectLst/>
                        </a:rPr>
                        <a:t>Nivel 2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b="1" dirty="0">
                          <a:effectLst/>
                        </a:rPr>
                        <a:t>Nivel 3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b="1" dirty="0">
                          <a:effectLst/>
                        </a:rPr>
                        <a:t>Nivel 4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b="1" dirty="0">
                          <a:effectLst/>
                        </a:rPr>
                        <a:t>Nivel 5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extLst>
                  <a:ext uri="{0D108BD9-81ED-4DB2-BD59-A6C34878D82A}">
                    <a16:rowId xmlns:a16="http://schemas.microsoft.com/office/drawing/2014/main" val="3569961216"/>
                  </a:ext>
                </a:extLst>
              </a:tr>
              <a:tr h="1601088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b="1" dirty="0">
                          <a:effectLst/>
                        </a:rPr>
                        <a:t>Regla general en caso de muerte.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Relación afectiva conyugal y paternofilial.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Relación afectiva del segundo grado de consanguinidad o civil.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Relación afectiva del tercer grado de consanguinidad o civil.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Relación afectiva del cuarto grado de consanguinidad o civil.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Relación afectiva no familiar (terceros damnificados).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4770" marB="64770" anchor="ctr"/>
                </a:tc>
                <a:extLst>
                  <a:ext uri="{0D108BD9-81ED-4DB2-BD59-A6C34878D82A}">
                    <a16:rowId xmlns:a16="http://schemas.microsoft.com/office/drawing/2014/main" val="225428246"/>
                  </a:ext>
                </a:extLst>
              </a:tr>
              <a:tr h="829479">
                <a:tc>
                  <a:txBody>
                    <a:bodyPr/>
                    <a:lstStyle/>
                    <a:p>
                      <a:pPr algn="just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b="1" dirty="0">
                          <a:effectLst/>
                        </a:rPr>
                        <a:t>Porcentaje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100 %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50 %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35 %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25 %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15 %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extLst>
                  <a:ext uri="{0D108BD9-81ED-4DB2-BD59-A6C34878D82A}">
                    <a16:rowId xmlns:a16="http://schemas.microsoft.com/office/drawing/2014/main" val="1407179390"/>
                  </a:ext>
                </a:extLst>
              </a:tr>
              <a:tr h="1215283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b="1" dirty="0">
                          <a:effectLst/>
                        </a:rPr>
                        <a:t>Equivalencia en salarios mínimos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100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50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35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25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15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4770" marB="64770" anchor="ctr"/>
                </a:tc>
                <a:extLst>
                  <a:ext uri="{0D108BD9-81ED-4DB2-BD59-A6C34878D82A}">
                    <a16:rowId xmlns:a16="http://schemas.microsoft.com/office/drawing/2014/main" val="445839836"/>
                  </a:ext>
                </a:extLst>
              </a:tr>
            </a:tbl>
          </a:graphicData>
        </a:graphic>
      </p:graphicFrame>
      <p:pic>
        <p:nvPicPr>
          <p:cNvPr id="18" name="Imagen 17">
            <a:extLst>
              <a:ext uri="{FF2B5EF4-FFF2-40B4-BE49-F238E27FC236}">
                <a16:creationId xmlns:a16="http://schemas.microsoft.com/office/drawing/2014/main" id="{71941EF2-0684-4335-BD86-72C22BD00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2511" y="3240007"/>
            <a:ext cx="7766977" cy="377985"/>
          </a:xfrm>
          <a:prstGeom prst="rect">
            <a:avLst/>
          </a:prstGeom>
        </p:spPr>
      </p:pic>
      <p:sp>
        <p:nvSpPr>
          <p:cNvPr id="19" name="Título 11">
            <a:extLst>
              <a:ext uri="{FF2B5EF4-FFF2-40B4-BE49-F238E27FC236}">
                <a16:creationId xmlns:a16="http://schemas.microsoft.com/office/drawing/2014/main" id="{7014FBB4-2EE9-4A8E-B679-39CC67C074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4734" y="485775"/>
            <a:ext cx="10335237" cy="6551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CO" sz="3600" dirty="0">
                <a:solidFill>
                  <a:schemeClr val="tx1"/>
                </a:solidFill>
              </a:rPr>
              <a:t>TABLA 1. REPARACIÓN DEL DAÑO POR MUERTE</a:t>
            </a:r>
          </a:p>
        </p:txBody>
      </p:sp>
    </p:spTree>
    <p:extLst>
      <p:ext uri="{BB962C8B-B14F-4D97-AF65-F5344CB8AC3E}">
        <p14:creationId xmlns:p14="http://schemas.microsoft.com/office/powerpoint/2010/main" val="2654492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153331-03C2-4531-A5D6-47C9C30C1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69783"/>
            <a:ext cx="10891085" cy="71306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dirty="0"/>
              <a:t>TABLA 2. DAÑO MORAL POR LESIONES PERSONALES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2BA4DBA-D2F3-4E0E-BFD6-BDFF54B7D0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088713"/>
              </p:ext>
            </p:extLst>
          </p:nvPr>
        </p:nvGraphicFramePr>
        <p:xfrm>
          <a:off x="520117" y="1451295"/>
          <a:ext cx="11163884" cy="50496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136">
                  <a:extLst>
                    <a:ext uri="{9D8B030D-6E8A-4147-A177-3AD203B41FA5}">
                      <a16:colId xmlns:a16="http://schemas.microsoft.com/office/drawing/2014/main" val="2369873512"/>
                    </a:ext>
                  </a:extLst>
                </a:gridCol>
                <a:gridCol w="1859903">
                  <a:extLst>
                    <a:ext uri="{9D8B030D-6E8A-4147-A177-3AD203B41FA5}">
                      <a16:colId xmlns:a16="http://schemas.microsoft.com/office/drawing/2014/main" val="460778816"/>
                    </a:ext>
                  </a:extLst>
                </a:gridCol>
                <a:gridCol w="1862136">
                  <a:extLst>
                    <a:ext uri="{9D8B030D-6E8A-4147-A177-3AD203B41FA5}">
                      <a16:colId xmlns:a16="http://schemas.microsoft.com/office/drawing/2014/main" val="2356260924"/>
                    </a:ext>
                  </a:extLst>
                </a:gridCol>
                <a:gridCol w="1859903">
                  <a:extLst>
                    <a:ext uri="{9D8B030D-6E8A-4147-A177-3AD203B41FA5}">
                      <a16:colId xmlns:a16="http://schemas.microsoft.com/office/drawing/2014/main" val="3724064636"/>
                    </a:ext>
                  </a:extLst>
                </a:gridCol>
                <a:gridCol w="1862136">
                  <a:extLst>
                    <a:ext uri="{9D8B030D-6E8A-4147-A177-3AD203B41FA5}">
                      <a16:colId xmlns:a16="http://schemas.microsoft.com/office/drawing/2014/main" val="639920987"/>
                    </a:ext>
                  </a:extLst>
                </a:gridCol>
                <a:gridCol w="1857670">
                  <a:extLst>
                    <a:ext uri="{9D8B030D-6E8A-4147-A177-3AD203B41FA5}">
                      <a16:colId xmlns:a16="http://schemas.microsoft.com/office/drawing/2014/main" val="2804479591"/>
                    </a:ext>
                  </a:extLst>
                </a:gridCol>
              </a:tblGrid>
              <a:tr h="4922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Nivel 1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Nivel 2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Nivel 3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>
                          <a:effectLst/>
                        </a:rPr>
                        <a:t>Nivel 4</a:t>
                      </a:r>
                      <a:endParaRPr lang="es-CO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>
                          <a:effectLst/>
                        </a:rPr>
                        <a:t>Nivel 5</a:t>
                      </a:r>
                      <a:endParaRPr lang="es-CO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extLst>
                  <a:ext uri="{0D108BD9-81ED-4DB2-BD59-A6C34878D82A}">
                    <a16:rowId xmlns:a16="http://schemas.microsoft.com/office/drawing/2014/main" val="2747478004"/>
                  </a:ext>
                </a:extLst>
              </a:tr>
              <a:tr h="88567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Gravedad de la lesión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Víctima directa y relaciones afectivas conyugales y paternofiliales.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Relación afectiva del segundo grado de consanguinidad o civil.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Relación afectiva del tercer grado de consanguinidad o civil.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Relación afectiva del cuarto grado de consanguinidad o civil.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Relación afectiva no familiar (terceros damnificados).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66040" marB="66040" anchor="ctr"/>
                </a:tc>
                <a:extLst>
                  <a:ext uri="{0D108BD9-81ED-4DB2-BD59-A6C34878D82A}">
                    <a16:rowId xmlns:a16="http://schemas.microsoft.com/office/drawing/2014/main" val="3763191347"/>
                  </a:ext>
                </a:extLst>
              </a:tr>
              <a:tr h="4922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SMLMV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SMLMV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SMLMV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SMLMV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SMLMV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extLst>
                  <a:ext uri="{0D108BD9-81ED-4DB2-BD59-A6C34878D82A}">
                    <a16:rowId xmlns:a16="http://schemas.microsoft.com/office/drawing/2014/main" val="1662202972"/>
                  </a:ext>
                </a:extLst>
              </a:tr>
              <a:tr h="382978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>
                          <a:effectLst/>
                        </a:rPr>
                        <a:t>Igual o superior a 50 %</a:t>
                      </a:r>
                      <a:endParaRPr lang="es-CO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100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50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35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15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extLst>
                  <a:ext uri="{0D108BD9-81ED-4DB2-BD59-A6C34878D82A}">
                    <a16:rowId xmlns:a16="http://schemas.microsoft.com/office/drawing/2014/main" val="925516605"/>
                  </a:ext>
                </a:extLst>
              </a:tr>
              <a:tr h="55928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Igual o superior a 40 % e inferior a 50 %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80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40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28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20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12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extLst>
                  <a:ext uri="{0D108BD9-81ED-4DB2-BD59-A6C34878D82A}">
                    <a16:rowId xmlns:a16="http://schemas.microsoft.com/office/drawing/2014/main" val="2547464360"/>
                  </a:ext>
                </a:extLst>
              </a:tr>
              <a:tr h="55928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>
                          <a:effectLst/>
                        </a:rPr>
                        <a:t>Igual o superior a 30 % e inferior a 40 %</a:t>
                      </a:r>
                      <a:endParaRPr lang="es-CO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60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30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21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15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9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extLst>
                  <a:ext uri="{0D108BD9-81ED-4DB2-BD59-A6C34878D82A}">
                    <a16:rowId xmlns:a16="http://schemas.microsoft.com/office/drawing/2014/main" val="2070056052"/>
                  </a:ext>
                </a:extLst>
              </a:tr>
              <a:tr h="55928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Igual o superior a 20 % e inferior a 30 %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40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20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14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10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6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extLst>
                  <a:ext uri="{0D108BD9-81ED-4DB2-BD59-A6C34878D82A}">
                    <a16:rowId xmlns:a16="http://schemas.microsoft.com/office/drawing/2014/main" val="1281320771"/>
                  </a:ext>
                </a:extLst>
              </a:tr>
              <a:tr h="55928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>
                          <a:effectLst/>
                        </a:rPr>
                        <a:t>Igual o superior a 10 % e inferior a 20 %</a:t>
                      </a:r>
                      <a:endParaRPr lang="es-CO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20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10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7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3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extLst>
                  <a:ext uri="{0D108BD9-81ED-4DB2-BD59-A6C34878D82A}">
                    <a16:rowId xmlns:a16="http://schemas.microsoft.com/office/drawing/2014/main" val="1127204752"/>
                  </a:ext>
                </a:extLst>
              </a:tr>
              <a:tr h="55928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b="1" dirty="0">
                          <a:effectLst/>
                        </a:rPr>
                        <a:t>Igual o superior a 1 % e inferior a 10 %</a:t>
                      </a:r>
                      <a:endParaRPr lang="es-C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10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5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3,5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>
                          <a:effectLst/>
                        </a:rPr>
                        <a:t>2,5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1,5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66040" marB="66040" anchor="ctr"/>
                </a:tc>
                <a:extLst>
                  <a:ext uri="{0D108BD9-81ED-4DB2-BD59-A6C34878D82A}">
                    <a16:rowId xmlns:a16="http://schemas.microsoft.com/office/drawing/2014/main" val="4049378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184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7CF549-2C7A-4EE2-98C9-89513444D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1721" y="466164"/>
            <a:ext cx="9151951" cy="69924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TABLA 3. DAÑO MORAL POR PRIVACIÓN INJUSTA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6AF42C-1C54-8437-7727-5962164010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519112"/>
              </p:ext>
            </p:extLst>
          </p:nvPr>
        </p:nvGraphicFramePr>
        <p:xfrm>
          <a:off x="2967136" y="1735494"/>
          <a:ext cx="6941974" cy="40587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70375">
                  <a:extLst>
                    <a:ext uri="{9D8B030D-6E8A-4147-A177-3AD203B41FA5}">
                      <a16:colId xmlns:a16="http://schemas.microsoft.com/office/drawing/2014/main" val="3985566702"/>
                    </a:ext>
                  </a:extLst>
                </a:gridCol>
                <a:gridCol w="3471599">
                  <a:extLst>
                    <a:ext uri="{9D8B030D-6E8A-4147-A177-3AD203B41FA5}">
                      <a16:colId xmlns:a16="http://schemas.microsoft.com/office/drawing/2014/main" val="1471601309"/>
                    </a:ext>
                  </a:extLst>
                </a:gridCol>
              </a:tblGrid>
              <a:tr h="369905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7000"/>
                        </a:lnSpc>
                        <a:spcBef>
                          <a:spcPts val="635"/>
                        </a:spcBef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Duración</a:t>
                      </a:r>
                      <a:r>
                        <a:rPr lang="es-ES" sz="800" kern="0" spc="-30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de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la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privación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0" indent="-346075">
                        <a:lnSpc>
                          <a:spcPts val="1260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Víctima</a:t>
                      </a:r>
                      <a:r>
                        <a:rPr lang="es-ES" sz="800" kern="0" spc="-80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directa</a:t>
                      </a:r>
                      <a:r>
                        <a:rPr lang="es-ES" sz="800" kern="0" spc="-7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en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01427331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marR="63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Entre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un</a:t>
                      </a:r>
                      <a:r>
                        <a:rPr lang="es-ES" sz="800" kern="0" spc="-1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día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y</a:t>
                      </a:r>
                      <a:r>
                        <a:rPr lang="es-ES" sz="800" kern="0" spc="-1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un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 spc="-25">
                          <a:effectLst/>
                        </a:rPr>
                        <a:t>mes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Suma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fija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de</a:t>
                      </a:r>
                      <a:r>
                        <a:rPr lang="es-ES" sz="800" kern="0" spc="-1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5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19938613"/>
                  </a:ext>
                </a:extLst>
              </a:tr>
              <a:tr h="185684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Bef>
                          <a:spcPts val="5"/>
                        </a:spcBef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2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Bef>
                          <a:spcPts val="5"/>
                        </a:spcBef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10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69781042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3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15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9458663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4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20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41950975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5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25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46477134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 dirty="0">
                          <a:effectLst/>
                        </a:rPr>
                        <a:t>Hasta</a:t>
                      </a:r>
                      <a:r>
                        <a:rPr lang="es-ES" sz="800" kern="0" spc="-25" dirty="0">
                          <a:effectLst/>
                        </a:rPr>
                        <a:t> </a:t>
                      </a:r>
                      <a:r>
                        <a:rPr lang="es-ES" sz="800" kern="0" dirty="0">
                          <a:effectLst/>
                        </a:rPr>
                        <a:t>6</a:t>
                      </a:r>
                      <a:r>
                        <a:rPr lang="es-ES" sz="800" kern="0" spc="-20" dirty="0">
                          <a:effectLst/>
                        </a:rPr>
                        <a:t> </a:t>
                      </a:r>
                      <a:r>
                        <a:rPr lang="es-ES" sz="800" kern="0" spc="-10" dirty="0">
                          <a:effectLst/>
                        </a:rPr>
                        <a:t>meses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30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44858680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7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35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32237323"/>
                  </a:ext>
                </a:extLst>
              </a:tr>
              <a:tr h="184953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Bef>
                          <a:spcPts val="5"/>
                        </a:spcBef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8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Bef>
                          <a:spcPts val="5"/>
                        </a:spcBef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40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75854892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9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45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27446362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10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50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5819168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11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55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85737303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12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60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9465075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13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65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23556699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14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70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32497180"/>
                  </a:ext>
                </a:extLst>
              </a:tr>
              <a:tr h="185684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Bef>
                          <a:spcPts val="5"/>
                        </a:spcBef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15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Bef>
                          <a:spcPts val="5"/>
                        </a:spcBef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75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29500024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16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80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9396934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17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85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45665957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18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90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28997122"/>
                  </a:ext>
                </a:extLst>
              </a:tr>
              <a:tr h="184222">
                <a:tc>
                  <a:txBody>
                    <a:bodyPr/>
                    <a:lstStyle/>
                    <a:p>
                      <a:pPr marL="571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19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meses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65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Hasta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95</a:t>
                      </a:r>
                      <a:r>
                        <a:rPr lang="es-ES" sz="800" kern="0" spc="-25">
                          <a:effectLst/>
                        </a:rPr>
                        <a:t> </a:t>
                      </a:r>
                      <a:r>
                        <a:rPr lang="es-ES" sz="800" kern="0" spc="-10">
                          <a:effectLst/>
                        </a:rPr>
                        <a:t>SMLMV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25346014"/>
                  </a:ext>
                </a:extLst>
              </a:tr>
              <a:tr h="184953">
                <a:tc>
                  <a:txBody>
                    <a:bodyPr/>
                    <a:lstStyle/>
                    <a:p>
                      <a:pPr marL="5715" marR="635" algn="ctr">
                        <a:lnSpc>
                          <a:spcPts val="1170"/>
                        </a:lnSpc>
                        <a:spcAft>
                          <a:spcPts val="800"/>
                        </a:spcAft>
                      </a:pPr>
                      <a:r>
                        <a:rPr lang="es-ES" sz="800" kern="0">
                          <a:effectLst/>
                        </a:rPr>
                        <a:t>20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meses</a:t>
                      </a:r>
                      <a:r>
                        <a:rPr lang="es-ES" sz="800" kern="0" spc="-20">
                          <a:effectLst/>
                        </a:rPr>
                        <a:t> </a:t>
                      </a:r>
                      <a:r>
                        <a:rPr lang="es-ES" sz="800" kern="0">
                          <a:effectLst/>
                        </a:rPr>
                        <a:t>o</a:t>
                      </a:r>
                      <a:r>
                        <a:rPr lang="es-ES" sz="800" kern="0" spc="-15">
                          <a:effectLst/>
                        </a:rPr>
                        <a:t> </a:t>
                      </a:r>
                      <a:r>
                        <a:rPr lang="es-ES" sz="800" kern="0" spc="-25">
                          <a:effectLst/>
                        </a:rPr>
                        <a:t>más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70"/>
                        </a:lnSpc>
                        <a:spcAft>
                          <a:spcPts val="800"/>
                        </a:spcAft>
                      </a:pPr>
                      <a:r>
                        <a:rPr lang="es-ES" sz="800" kern="0" dirty="0">
                          <a:effectLst/>
                        </a:rPr>
                        <a:t>Hasta</a:t>
                      </a:r>
                      <a:r>
                        <a:rPr lang="es-ES" sz="800" kern="0" spc="-30" dirty="0">
                          <a:effectLst/>
                        </a:rPr>
                        <a:t> </a:t>
                      </a:r>
                      <a:r>
                        <a:rPr lang="es-ES" sz="800" kern="0" dirty="0">
                          <a:effectLst/>
                        </a:rPr>
                        <a:t>100</a:t>
                      </a:r>
                      <a:r>
                        <a:rPr lang="es-ES" sz="800" kern="0" spc="-25" dirty="0">
                          <a:effectLst/>
                        </a:rPr>
                        <a:t> </a:t>
                      </a:r>
                      <a:r>
                        <a:rPr lang="es-ES" sz="800" kern="0" spc="-10" dirty="0">
                          <a:effectLst/>
                        </a:rPr>
                        <a:t>SMLMV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3151716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BD50797-42E0-7AC6-0F37-EA27CA97C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63863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159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E150F3-8A14-4CA8-9EC9-DD4AEEF86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1788" y="427838"/>
            <a:ext cx="10620462" cy="96473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fontAlgn="ctr">
              <a:spcBef>
                <a:spcPts val="1800"/>
              </a:spcBef>
              <a:spcAft>
                <a:spcPts val="80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es-ES_tradnl" sz="1800" dirty="0">
                <a:solidFill>
                  <a:srgbClr val="000000"/>
                </a:solidFill>
                <a:effectLst/>
                <a:latin typeface="Optima LT Std"/>
                <a:ea typeface="Calibri" panose="020F0502020204030204" pitchFamily="34" charset="0"/>
                <a:cs typeface="Optima LT Std"/>
              </a:rPr>
              <a:t> </a:t>
            </a:r>
            <a:br>
              <a:rPr lang="es-C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O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TABLA 4. </a:t>
            </a:r>
            <a:r>
              <a:rPr lang="es-ES_tradnl" sz="2800" b="1" dirty="0">
                <a:solidFill>
                  <a:schemeClr val="tx1"/>
                </a:solidFill>
                <a:effectLst/>
                <a:latin typeface="Optima LT Std"/>
                <a:ea typeface="Calibri" panose="020F0502020204030204" pitchFamily="34" charset="0"/>
                <a:cs typeface="Optima LT Std"/>
              </a:rPr>
              <a:t>REPARACIÓN DEL DAÑO A LA SALUD. REGLA GENERAL PARA LA VÍCTIMA DIRECTA DE LESIONES TEMPORALES O PERMANENTES</a:t>
            </a:r>
            <a:endParaRPr lang="es-CO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79484D6-09E7-4A25-B967-BEE92EAE6C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909208"/>
              </p:ext>
            </p:extLst>
          </p:nvPr>
        </p:nvGraphicFramePr>
        <p:xfrm>
          <a:off x="402672" y="1828799"/>
          <a:ext cx="11341915" cy="45132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01925">
                  <a:extLst>
                    <a:ext uri="{9D8B030D-6E8A-4147-A177-3AD203B41FA5}">
                      <a16:colId xmlns:a16="http://schemas.microsoft.com/office/drawing/2014/main" val="1916095869"/>
                    </a:ext>
                  </a:extLst>
                </a:gridCol>
                <a:gridCol w="4039990">
                  <a:extLst>
                    <a:ext uri="{9D8B030D-6E8A-4147-A177-3AD203B41FA5}">
                      <a16:colId xmlns:a16="http://schemas.microsoft.com/office/drawing/2014/main" val="688690058"/>
                    </a:ext>
                  </a:extLst>
                </a:gridCol>
              </a:tblGrid>
              <a:tr h="644753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b="1" dirty="0">
                          <a:effectLst/>
                        </a:rPr>
                        <a:t>Gravedad de la lesión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b="1" dirty="0">
                          <a:effectLst/>
                        </a:rPr>
                        <a:t>Víctima directa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241813146"/>
                  </a:ext>
                </a:extLst>
              </a:tr>
              <a:tr h="644753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Igual o superior a 50 %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100 SMLMV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175054211"/>
                  </a:ext>
                </a:extLst>
              </a:tr>
              <a:tr h="644753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Igual o superior a 40 % e inferior a 50 %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80 SMLMV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969072403"/>
                  </a:ext>
                </a:extLst>
              </a:tr>
              <a:tr h="644753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Igual o superior a 30% e inferior a 40 %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60 SMLMV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995211303"/>
                  </a:ext>
                </a:extLst>
              </a:tr>
              <a:tr h="644753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Igual o superior a 20% e inferior a 30 %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40 SMLMV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302618380"/>
                  </a:ext>
                </a:extLst>
              </a:tr>
              <a:tr h="644753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Igual o superior a 10% e inferior a 20 %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>
                          <a:effectLst/>
                        </a:rPr>
                        <a:t>20 SMLMV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425149074"/>
                  </a:ext>
                </a:extLst>
              </a:tr>
              <a:tr h="644753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Igual o superior a 1% e inferior a 10 %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1800" dirty="0">
                          <a:effectLst/>
                        </a:rPr>
                        <a:t>10 SMLMV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32695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67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9A796B-58A6-4353-AED9-8B09D6E3B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672" y="536896"/>
            <a:ext cx="11476139" cy="153518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ES_tradnl" sz="33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Optima LT Std"/>
              </a:rPr>
              <a:t>TABLA 5. REPARACIÓN CUANDO HAY AFECTACIÓN O VULNERACIÓN RELEVANTE A BIENES CONSTITUCIONALMENTE O CONVENCIONALMENTE AMPARADOS</a:t>
            </a:r>
            <a:br>
              <a:rPr lang="es-C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CO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A1AD0E9-7B99-4577-A459-AEDFC79CD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10927"/>
              </p:ext>
            </p:extLst>
          </p:nvPr>
        </p:nvGraphicFramePr>
        <p:xfrm>
          <a:off x="677863" y="2465294"/>
          <a:ext cx="11080027" cy="3829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3588">
                  <a:extLst>
                    <a:ext uri="{9D8B030D-6E8A-4147-A177-3AD203B41FA5}">
                      <a16:colId xmlns:a16="http://schemas.microsoft.com/office/drawing/2014/main" val="1138234911"/>
                    </a:ext>
                  </a:extLst>
                </a:gridCol>
                <a:gridCol w="2404366">
                  <a:extLst>
                    <a:ext uri="{9D8B030D-6E8A-4147-A177-3AD203B41FA5}">
                      <a16:colId xmlns:a16="http://schemas.microsoft.com/office/drawing/2014/main" val="2791363077"/>
                    </a:ext>
                  </a:extLst>
                </a:gridCol>
                <a:gridCol w="1956733">
                  <a:extLst>
                    <a:ext uri="{9D8B030D-6E8A-4147-A177-3AD203B41FA5}">
                      <a16:colId xmlns:a16="http://schemas.microsoft.com/office/drawing/2014/main" val="1245463571"/>
                    </a:ext>
                  </a:extLst>
                </a:gridCol>
                <a:gridCol w="3456968">
                  <a:extLst>
                    <a:ext uri="{9D8B030D-6E8A-4147-A177-3AD203B41FA5}">
                      <a16:colId xmlns:a16="http://schemas.microsoft.com/office/drawing/2014/main" val="641319141"/>
                    </a:ext>
                  </a:extLst>
                </a:gridCol>
                <a:gridCol w="1768372">
                  <a:extLst>
                    <a:ext uri="{9D8B030D-6E8A-4147-A177-3AD203B41FA5}">
                      <a16:colId xmlns:a16="http://schemas.microsoft.com/office/drawing/2014/main" val="3652232777"/>
                    </a:ext>
                  </a:extLst>
                </a:gridCol>
              </a:tblGrid>
              <a:tr h="9515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s-CO" sz="2000" b="1" dirty="0">
                          <a:effectLst/>
                        </a:rPr>
                        <a:t> 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 b="1" dirty="0">
                          <a:effectLst/>
                        </a:rPr>
                        <a:t>Beneficiarios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 b="1" dirty="0">
                          <a:effectLst/>
                        </a:rPr>
                        <a:t>Tipo de medida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 b="1" dirty="0">
                          <a:effectLst/>
                        </a:rPr>
                        <a:t>Modulación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 b="1" dirty="0">
                          <a:effectLst/>
                        </a:rPr>
                        <a:t>Cuantía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545590431"/>
                  </a:ext>
                </a:extLst>
              </a:tr>
              <a:tr h="1439111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 b="1" dirty="0">
                          <a:effectLst/>
                        </a:rPr>
                        <a:t>Regla general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>
                          <a:effectLst/>
                        </a:rPr>
                        <a:t>A favor de la víctima y su núcleo familiar más cercano.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>
                          <a:effectLst/>
                        </a:rPr>
                        <a:t>Medidas no pecuniarias.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>
                          <a:effectLst/>
                        </a:rPr>
                        <a:t>Según los hechos probados, el juez analizará su pertinencia.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>
                          <a:effectLst/>
                        </a:rPr>
                        <a:t>No aplica.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14609899"/>
                  </a:ext>
                </a:extLst>
              </a:tr>
              <a:tr h="1439111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 b="1" dirty="0">
                          <a:effectLst/>
                        </a:rPr>
                        <a:t>Regla excepcional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>
                          <a:effectLst/>
                        </a:rPr>
                        <a:t>Solo aplica para la víctima directa.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>
                          <a:effectLst/>
                        </a:rPr>
                        <a:t>Medias pecuniarias.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>
                          <a:effectLst/>
                        </a:rPr>
                        <a:t>Cuando no sea suficiente la medida no pecuniaria ni se haya reconocido como daño a la salud.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4046220" algn="l"/>
                          <a:tab pos="4495800" algn="l"/>
                          <a:tab pos="4945380" algn="l"/>
                          <a:tab pos="5394960" algn="l"/>
                          <a:tab pos="5844540" algn="l"/>
                          <a:tab pos="6294120" algn="l"/>
                          <a:tab pos="6743700" algn="l"/>
                          <a:tab pos="7193280" algn="l"/>
                          <a:tab pos="7642860" algn="l"/>
                          <a:tab pos="8092440" algn="l"/>
                          <a:tab pos="8542020" algn="l"/>
                          <a:tab pos="8991600" algn="l"/>
                          <a:tab pos="9441180" algn="l"/>
                          <a:tab pos="9890760" algn="l"/>
                          <a:tab pos="10340340" algn="l"/>
                          <a:tab pos="10789920" algn="l"/>
                          <a:tab pos="11239500" algn="l"/>
                          <a:tab pos="11689080" algn="l"/>
                          <a:tab pos="12138660" algn="l"/>
                          <a:tab pos="12588240" algn="l"/>
                          <a:tab pos="13037820" algn="l"/>
                          <a:tab pos="13487400" algn="l"/>
                          <a:tab pos="13936980" algn="l"/>
                          <a:tab pos="14386560" algn="l"/>
                        </a:tabLst>
                      </a:pPr>
                      <a:r>
                        <a:rPr lang="es-ES_tradnl" sz="2000" dirty="0">
                          <a:effectLst/>
                        </a:rPr>
                        <a:t>Máximo 100 SMLMV</a:t>
                      </a:r>
                      <a:endParaRPr lang="es-CO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899571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479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CAF042-1DC5-47C2-ACDE-8EB903E0A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6349"/>
            <a:ext cx="9144000" cy="100385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dirty="0"/>
              <a:t>EL DAÑO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ED5F7F-08CD-441A-B5D9-92ABE3C6A0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609" y="2438400"/>
            <a:ext cx="11065565" cy="345881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42900" indent="-342900" algn="just">
              <a:buAutoNum type="arabicPeriod"/>
            </a:pPr>
            <a:r>
              <a:rPr lang="es-CO" sz="5400" dirty="0">
                <a:solidFill>
                  <a:schemeClr val="tx1"/>
                </a:solidFill>
              </a:rPr>
              <a:t>Noción</a:t>
            </a:r>
          </a:p>
          <a:p>
            <a:pPr marL="342900" indent="-342900" algn="just">
              <a:buAutoNum type="arabicPeriod"/>
            </a:pPr>
            <a:r>
              <a:rPr lang="es-CO" sz="5400" dirty="0">
                <a:solidFill>
                  <a:schemeClr val="tx1"/>
                </a:solidFill>
              </a:rPr>
              <a:t>Elementos</a:t>
            </a:r>
          </a:p>
          <a:p>
            <a:pPr marL="342900" indent="-342900" algn="just">
              <a:buAutoNum type="arabicPeriod"/>
            </a:pPr>
            <a:r>
              <a:rPr lang="es-CO" sz="5400" dirty="0">
                <a:solidFill>
                  <a:schemeClr val="tx1"/>
                </a:solidFill>
              </a:rPr>
              <a:t>Tipología del Consejo de Estado</a:t>
            </a:r>
          </a:p>
        </p:txBody>
      </p:sp>
    </p:spTree>
    <p:extLst>
      <p:ext uri="{BB962C8B-B14F-4D97-AF65-F5344CB8AC3E}">
        <p14:creationId xmlns:p14="http://schemas.microsoft.com/office/powerpoint/2010/main" val="2466251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7FD95-7227-4414-8250-FEDD43E05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294" y="457200"/>
            <a:ext cx="10323053" cy="9681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dirty="0"/>
              <a:t>1. DEFINICIÓN DEL DAÑO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CDA0A74-134F-42D6-91C5-53A009825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1294" y="1810871"/>
            <a:ext cx="10210800" cy="458992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 fontAlgn="ctr">
              <a:spcBef>
                <a:spcPts val="0"/>
              </a:spcBef>
            </a:pPr>
            <a:r>
              <a:rPr lang="es-ES_tradnl" sz="3200" dirty="0">
                <a:solidFill>
                  <a:schemeClr val="tx1"/>
                </a:solidFill>
              </a:rPr>
              <a:t>El primer elemento para que se configure la responsabilidad del Estado es la presencia de daño o lesión, sin el cual no habría sustento para indagar sobre la posibilidad de reparar. </a:t>
            </a:r>
          </a:p>
          <a:p>
            <a:pPr algn="just" fontAlgn="ctr">
              <a:spcBef>
                <a:spcPts val="0"/>
              </a:spcBef>
            </a:pPr>
            <a:endParaRPr lang="es-ES_tradnl" sz="3200" dirty="0">
              <a:solidFill>
                <a:schemeClr val="tx1"/>
              </a:solidFill>
            </a:endParaRPr>
          </a:p>
          <a:p>
            <a:pPr algn="just" fontAlgn="ctr">
              <a:spcBef>
                <a:spcPts val="0"/>
              </a:spcBef>
            </a:pPr>
            <a:r>
              <a:rPr lang="es-ES_tradnl" sz="3200" dirty="0">
                <a:solidFill>
                  <a:schemeClr val="tx1"/>
                </a:solidFill>
              </a:rPr>
              <a:t>Lo principal será determinar su existencia y tan solo en instancias posteriores, de ser necesario, se debe examinar la determinación de su impacto patrimonial.</a:t>
            </a:r>
          </a:p>
          <a:p>
            <a:pPr algn="just" fontAlgn="ctr">
              <a:spcBef>
                <a:spcPts val="0"/>
              </a:spcBef>
            </a:pPr>
            <a:endParaRPr lang="es-ES_tradnl" sz="3200" dirty="0">
              <a:solidFill>
                <a:schemeClr val="tx1"/>
              </a:solidFill>
            </a:endParaRPr>
          </a:p>
          <a:p>
            <a:pPr algn="just" fontAlgn="ctr">
              <a:spcBef>
                <a:spcPts val="0"/>
              </a:spcBef>
            </a:pPr>
            <a:r>
              <a:rPr lang="es-CO" sz="3200" dirty="0">
                <a:solidFill>
                  <a:schemeClr val="tx1"/>
                </a:solidFill>
              </a:rPr>
              <a:t>Aminoración patrimonial</a:t>
            </a:r>
          </a:p>
        </p:txBody>
      </p:sp>
    </p:spTree>
    <p:extLst>
      <p:ext uri="{BB962C8B-B14F-4D97-AF65-F5344CB8AC3E}">
        <p14:creationId xmlns:p14="http://schemas.microsoft.com/office/powerpoint/2010/main" val="3500224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C59D40-093D-4040-AFEA-BF72D692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652" y="649356"/>
            <a:ext cx="10548730" cy="84814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dirty="0">
                <a:solidFill>
                  <a:schemeClr val="accent1"/>
                </a:solidFill>
              </a:rPr>
              <a:t>NOCIÓN DE DAÑO ANTIJURÍDICO O LESIÓN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A7CFE5-6FAA-434C-AEA8-013F9B200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3" y="2348753"/>
            <a:ext cx="10548729" cy="385989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s-ES_tradnl" sz="3600" dirty="0"/>
              <a:t>Puede provenir tanto por funcionamiento normal como anormal.</a:t>
            </a:r>
          </a:p>
          <a:p>
            <a:pPr algn="just"/>
            <a:r>
              <a:rPr lang="es-ES_tradnl" sz="3600" dirty="0"/>
              <a:t>Derechos subjetivos e intereses legítimos.</a:t>
            </a:r>
          </a:p>
          <a:p>
            <a:pPr algn="just"/>
            <a:r>
              <a:rPr lang="es-CO" sz="3600" b="1" dirty="0"/>
              <a:t>El daño antijurídico es el que las personas no están obligadas a soportar y por tanto, deben ser reparado en el caso de sufrirlo.</a:t>
            </a:r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85847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C59D40-093D-4040-AFEA-BF72D692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8847" y="739003"/>
            <a:ext cx="9396569" cy="7670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dirty="0">
                <a:solidFill>
                  <a:schemeClr val="accent1"/>
                </a:solidFill>
              </a:rPr>
              <a:t>ELEMENTOS DEL DAÑO ANTIJURÍDICO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A7CFE5-6FAA-434C-AEA8-013F9B200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75790"/>
            <a:ext cx="9333816" cy="450846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4000" dirty="0"/>
              <a:t>Elementos del daño antijurídico o lesión</a:t>
            </a:r>
          </a:p>
          <a:p>
            <a:pPr marL="0" indent="0" algn="just">
              <a:buNone/>
            </a:pPr>
            <a:r>
              <a:rPr lang="es-ES_tradnl" sz="4000" dirty="0"/>
              <a:t>Debe tener ciertas características. </a:t>
            </a:r>
          </a:p>
          <a:p>
            <a:pPr marL="742950" indent="-742950" algn="just">
              <a:buAutoNum type="arabicPeriod"/>
            </a:pPr>
            <a:r>
              <a:rPr lang="es-ES_tradnl" sz="4000" dirty="0"/>
              <a:t>Cierto, </a:t>
            </a:r>
          </a:p>
          <a:p>
            <a:pPr marL="742950" indent="-742950" algn="just">
              <a:buAutoNum type="arabicPeriod"/>
            </a:pPr>
            <a:r>
              <a:rPr lang="es-ES_tradnl" sz="4000" dirty="0"/>
              <a:t>Personal e </a:t>
            </a:r>
          </a:p>
          <a:p>
            <a:pPr marL="742950" indent="-742950" algn="just">
              <a:buAutoNum type="arabicPeriod"/>
            </a:pPr>
            <a:r>
              <a:rPr lang="es-ES_tradnl" sz="4000" dirty="0"/>
              <a:t>Injusto.</a:t>
            </a:r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45078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DFC187-EF47-461A-9714-874FB6EA7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3809" y="297810"/>
            <a:ext cx="7306811" cy="8598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dirty="0"/>
              <a:t>3. TIPOS DE DAÑOS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F83DA4-13DF-42F3-8BED-61C671236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2034988"/>
            <a:ext cx="9368118" cy="3352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spcBef>
                <a:spcPts val="0"/>
              </a:spcBef>
            </a:pPr>
            <a:r>
              <a:rPr lang="es-CO" sz="4400" dirty="0">
                <a:solidFill>
                  <a:schemeClr val="tx1"/>
                </a:solidFill>
                <a:latin typeface="+mj-lt"/>
              </a:rPr>
              <a:t>Es  más adecuadas la clasificación en: </a:t>
            </a:r>
          </a:p>
          <a:p>
            <a:pPr algn="just">
              <a:spcBef>
                <a:spcPts val="0"/>
              </a:spcBef>
            </a:pPr>
            <a:endParaRPr lang="es-CO" sz="4400" dirty="0">
              <a:solidFill>
                <a:schemeClr val="tx1"/>
              </a:solidFill>
              <a:latin typeface="+mj-lt"/>
            </a:endParaRPr>
          </a:p>
          <a:p>
            <a:pPr marL="914400" indent="-914400" algn="just">
              <a:spcBef>
                <a:spcPts val="0"/>
              </a:spcBef>
              <a:buAutoNum type="alphaUcPeriod"/>
            </a:pPr>
            <a:r>
              <a:rPr lang="es-CO" sz="4400" dirty="0">
                <a:solidFill>
                  <a:schemeClr val="tx1"/>
                </a:solidFill>
                <a:latin typeface="+mj-lt"/>
              </a:rPr>
              <a:t>Daños patrimoniales y extrapatrimoniales  </a:t>
            </a:r>
          </a:p>
          <a:p>
            <a:pPr marL="914400" indent="-914400" algn="just">
              <a:spcBef>
                <a:spcPts val="0"/>
              </a:spcBef>
              <a:buAutoNum type="alphaUcPeriod"/>
            </a:pPr>
            <a:endParaRPr lang="es-CO" sz="4400" dirty="0">
              <a:solidFill>
                <a:schemeClr val="tx1"/>
              </a:solidFill>
              <a:latin typeface="+mj-lt"/>
            </a:endParaRPr>
          </a:p>
          <a:p>
            <a:pPr marL="914400" indent="-914400" algn="just">
              <a:spcBef>
                <a:spcPts val="0"/>
              </a:spcBef>
              <a:buAutoNum type="alphaUcPeriod"/>
            </a:pPr>
            <a:r>
              <a:rPr lang="es-CO" sz="4400" dirty="0">
                <a:solidFill>
                  <a:schemeClr val="tx1"/>
                </a:solidFill>
                <a:latin typeface="+mj-lt"/>
              </a:rPr>
              <a:t>Daños materiales o inmateriales.</a:t>
            </a:r>
          </a:p>
          <a:p>
            <a:pPr algn="just">
              <a:spcBef>
                <a:spcPts val="0"/>
              </a:spcBef>
            </a:pPr>
            <a:endParaRPr lang="es-CO" sz="22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spcBef>
                <a:spcPts val="0"/>
              </a:spcBef>
              <a:buAutoNum type="arabicPeriod"/>
            </a:pPr>
            <a:endParaRPr lang="es-ES_tradnl" sz="22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Optima LT Std"/>
            </a:endParaRPr>
          </a:p>
          <a:p>
            <a:pPr marL="342900" indent="-342900" algn="just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89610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DFC187-EF47-461A-9714-874FB6EA7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3809" y="297810"/>
            <a:ext cx="7306811" cy="8598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dirty="0"/>
              <a:t>3. TIPOS DE DAÑOS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F83DA4-13DF-42F3-8BED-61C671236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094" y="1819836"/>
            <a:ext cx="11327604" cy="461682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es-CO" sz="2800" b="1" dirty="0">
                <a:solidFill>
                  <a:schemeClr val="tx1"/>
                </a:solidFill>
                <a:latin typeface="+mj-lt"/>
              </a:rPr>
              <a:t>Daño material: </a:t>
            </a:r>
            <a:r>
              <a:rPr lang="es-ES_tradnl" sz="2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El concepto de daño patrimonial es redondo, concreto, nítido. </a:t>
            </a:r>
          </a:p>
          <a:p>
            <a:pPr algn="just">
              <a:spcBef>
                <a:spcPts val="0"/>
              </a:spcBef>
            </a:pPr>
            <a:endParaRPr lang="es-ES_tradnl" sz="2800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Optima LT Std"/>
            </a:endParaRPr>
          </a:p>
          <a:p>
            <a:pPr algn="just">
              <a:spcBef>
                <a:spcPts val="0"/>
              </a:spcBef>
            </a:pPr>
            <a:r>
              <a:rPr lang="es-ES_tradnl" sz="28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Optima LT Std"/>
              </a:rPr>
              <a:t>L</a:t>
            </a:r>
            <a:r>
              <a:rPr lang="es-ES_tradnl" sz="2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a agresión golpea a un interés que hace parte del patrimonio, por disminución del activo o por incremento del pasivo, de manera directa o por efecto de un ataque a un elemento patrimonial o a un bien de la personalidad.</a:t>
            </a:r>
          </a:p>
          <a:p>
            <a:pPr marL="342900" indent="-342900" algn="just">
              <a:spcBef>
                <a:spcPts val="0"/>
              </a:spcBef>
              <a:buAutoNum type="arabicPeriod"/>
            </a:pPr>
            <a:endParaRPr lang="es-ES_tradnl" sz="2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Optima LT Std"/>
            </a:endParaRPr>
          </a:p>
          <a:p>
            <a:pPr algn="just">
              <a:spcBef>
                <a:spcPts val="0"/>
              </a:spcBef>
            </a:pPr>
            <a:r>
              <a:rPr lang="es-ES_tradnl" sz="2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Se incluyen los costos de adquisición o reparación de una cosa destruida o averiada. (Valor de reemplazo).</a:t>
            </a:r>
          </a:p>
          <a:p>
            <a:pPr algn="just">
              <a:spcBef>
                <a:spcPts val="0"/>
              </a:spcBef>
            </a:pPr>
            <a:endParaRPr lang="es-ES_tradnl" sz="2800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Optima LT Std"/>
            </a:endParaRPr>
          </a:p>
          <a:p>
            <a:pPr marL="342900" indent="-342900" algn="just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88224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DFC187-EF47-461A-9714-874FB6EA7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3809" y="297810"/>
            <a:ext cx="7306811" cy="8598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dirty="0"/>
              <a:t>3. TIPOS DE DAÑOS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F83DA4-13DF-42F3-8BED-61C671236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106" y="1891554"/>
            <a:ext cx="10694894" cy="37113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es-CO" sz="3200" b="1" dirty="0">
                <a:solidFill>
                  <a:schemeClr val="tx1"/>
                </a:solidFill>
                <a:latin typeface="+mj-lt"/>
              </a:rPr>
              <a:t>Clasificación: </a:t>
            </a:r>
            <a:r>
              <a:rPr lang="es-CO" sz="3200" dirty="0">
                <a:solidFill>
                  <a:schemeClr val="tx1"/>
                </a:solidFill>
                <a:latin typeface="+mj-lt"/>
              </a:rPr>
              <a:t>1. Daño emergente (Inmediato) y 2. Lucro cesante (No ingresará).</a:t>
            </a:r>
          </a:p>
          <a:p>
            <a:pPr algn="just">
              <a:spcBef>
                <a:spcPts val="0"/>
              </a:spcBef>
            </a:pPr>
            <a:endParaRPr lang="es-ES_tradnl" sz="32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Optima LT Std"/>
            </a:endParaRPr>
          </a:p>
          <a:p>
            <a:pPr algn="just">
              <a:spcBef>
                <a:spcPts val="0"/>
              </a:spcBef>
            </a:pPr>
            <a:r>
              <a:rPr lang="es-ES_tradnl" sz="32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Optima LT Std"/>
              </a:rPr>
              <a:t>Ejemplos:</a:t>
            </a:r>
            <a:r>
              <a:rPr lang="es-ES_tradnl" sz="32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 </a:t>
            </a:r>
            <a:r>
              <a:rPr lang="es-ES_tradnl" sz="32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Optima LT Std"/>
              </a:rPr>
              <a:t>los gastos médicos, hospitalarios y farmacéuticos que debe sufragar un lesionado para recuperar la salud, así como los gastos de inhumación del cadáver de una persona que fallece. </a:t>
            </a:r>
          </a:p>
          <a:p>
            <a:pPr algn="just">
              <a:spcBef>
                <a:spcPts val="0"/>
              </a:spcBef>
            </a:pPr>
            <a:endParaRPr lang="es-CO" sz="32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42398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5D659E-A9C0-4AA7-A2D1-90449D826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381699"/>
            <a:ext cx="9767737" cy="7568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CO" sz="4400" dirty="0"/>
              <a:t>DAÑO INMATERIAL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5AD2F1-FDED-4641-B879-69F6F30CE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9720" y="1488141"/>
            <a:ext cx="11370034" cy="49881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_tradnl" sz="2800" dirty="0">
                <a:solidFill>
                  <a:srgbClr val="000000"/>
                </a:solidFill>
                <a:effectLst/>
                <a:latin typeface="Optima LT Std"/>
                <a:ea typeface="Calibri" panose="020F0502020204030204" pitchFamily="34" charset="0"/>
                <a:cs typeface="Optima LT Std"/>
              </a:rPr>
              <a:t>Afectación de bienes que no tienen contenido económico, pero que están igualmente protegidos por el ordenamiento jurídico.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_tradnl" sz="2800" dirty="0">
              <a:solidFill>
                <a:srgbClr val="000000"/>
              </a:solidFill>
              <a:effectLst/>
              <a:latin typeface="Optima LT Std"/>
              <a:ea typeface="Calibri" panose="020F0502020204030204" pitchFamily="34" charset="0"/>
              <a:cs typeface="Optima LT Std"/>
            </a:endParaRP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_tradnl" sz="2800" dirty="0">
                <a:solidFill>
                  <a:srgbClr val="000000"/>
                </a:solidFill>
                <a:effectLst/>
                <a:latin typeface="Optima LT Std"/>
                <a:ea typeface="Calibri" panose="020F0502020204030204" pitchFamily="34" charset="0"/>
                <a:cs typeface="Optima LT Std"/>
              </a:rPr>
              <a:t>Ataca directamente los sentimientos, por ejemplo, el abandono, la angustia, la desolación, la desprotección, el miedo, la impotencia, la sensación de inferioridad, la soledad, la tristeza, la zozobra y las demás emociones que afectan a la víctima y que solo esta conoce en su verdad e intensidad.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_tradnl" sz="2800" dirty="0">
              <a:solidFill>
                <a:srgbClr val="000000"/>
              </a:solidFill>
              <a:effectLst/>
              <a:latin typeface="Optima LT Std"/>
              <a:ea typeface="Calibri" panose="020F0502020204030204" pitchFamily="34" charset="0"/>
              <a:cs typeface="Optima LT Std"/>
            </a:endParaRP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_tradnl" sz="2800" dirty="0">
                <a:solidFill>
                  <a:srgbClr val="000000"/>
                </a:solidFill>
                <a:effectLst/>
                <a:latin typeface="Optima LT Std"/>
                <a:ea typeface="Calibri" panose="020F0502020204030204" pitchFamily="34" charset="0"/>
                <a:cs typeface="Optima LT Std"/>
              </a:rPr>
              <a:t>Una compensación económica que aminore el sufrimiento causado por la ocurrencia de la acción u omisión de la Administración pública.</a:t>
            </a:r>
          </a:p>
          <a:p>
            <a:pPr algn="just">
              <a:spcBef>
                <a:spcPts val="0"/>
              </a:spcBef>
            </a:pPr>
            <a:endParaRPr lang="es-ES_tradnl" sz="1800" dirty="0">
              <a:solidFill>
                <a:srgbClr val="000000"/>
              </a:solidFill>
              <a:effectLst/>
              <a:latin typeface="Optima LT Std"/>
              <a:ea typeface="Calibri" panose="020F0502020204030204" pitchFamily="34" charset="0"/>
              <a:cs typeface="Optima LT Std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_tradnl" sz="1800" dirty="0">
              <a:solidFill>
                <a:srgbClr val="000000"/>
              </a:solidFill>
              <a:effectLst/>
              <a:latin typeface="Optima LT Std"/>
              <a:ea typeface="Calibri" panose="020F0502020204030204" pitchFamily="34" charset="0"/>
              <a:cs typeface="Optima LT Std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_tradnl" dirty="0">
              <a:solidFill>
                <a:srgbClr val="000000"/>
              </a:solidFill>
              <a:latin typeface="Optima LT Std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_tradnl" dirty="0">
              <a:solidFill>
                <a:srgbClr val="000000"/>
              </a:solidFill>
              <a:latin typeface="Optima LT Std"/>
            </a:endParaRPr>
          </a:p>
          <a:p>
            <a:pPr marL="342900" indent="-342900" algn="just">
              <a:buAutoNum type="arabicPeriod"/>
            </a:pPr>
            <a:endParaRPr lang="es-ES_tradnl" dirty="0">
              <a:solidFill>
                <a:srgbClr val="000000"/>
              </a:solidFill>
              <a:latin typeface="Optima LT Std"/>
            </a:endParaRPr>
          </a:p>
          <a:p>
            <a:pPr marL="342900" indent="-342900" algn="just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896362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Violeta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890</TotalTime>
  <Words>1302</Words>
  <Application>Microsoft Office PowerPoint</Application>
  <PresentationFormat>Panorámica</PresentationFormat>
  <Paragraphs>225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Aptos</vt:lpstr>
      <vt:lpstr>Arial</vt:lpstr>
      <vt:lpstr>Calibri</vt:lpstr>
      <vt:lpstr>Optima LT Std</vt:lpstr>
      <vt:lpstr>Times New Roman</vt:lpstr>
      <vt:lpstr>Trebuchet MS</vt:lpstr>
      <vt:lpstr>Wingdings 3</vt:lpstr>
      <vt:lpstr>Faceta</vt:lpstr>
      <vt:lpstr>LOS ELEMENTOS DE LA RESPONSABILIDAD ESTATAL</vt:lpstr>
      <vt:lpstr>EL DAÑO</vt:lpstr>
      <vt:lpstr>1. DEFINICIÓN DEL DAÑO</vt:lpstr>
      <vt:lpstr>NOCIÓN DE DAÑO ANTIJURÍDICO O LESIÓN</vt:lpstr>
      <vt:lpstr>ELEMENTOS DEL DAÑO ANTIJURÍDICO</vt:lpstr>
      <vt:lpstr>3. TIPOS DE DAÑOS</vt:lpstr>
      <vt:lpstr>3. TIPOS DE DAÑOS</vt:lpstr>
      <vt:lpstr>3. TIPOS DE DAÑOS</vt:lpstr>
      <vt:lpstr>DAÑO INMATERIAL</vt:lpstr>
      <vt:lpstr>LOS DAÑOS INMATERIALES EN LA JURISPRUDENCIA DEL CONSEJO DE ESTADO</vt:lpstr>
      <vt:lpstr>LOS DAÑOS INMATERIALES EN LA JURISPRUDENCIA DEL CONSEJO DE ESTADO</vt:lpstr>
      <vt:lpstr>LOS DAÑOS INMATERIALES EN LA JURISPRUDENCIA DEL CONSEJO DE ESTADO</vt:lpstr>
      <vt:lpstr>Presentación de PowerPoint</vt:lpstr>
      <vt:lpstr>TABLA 2. DAÑO MORAL POR LESIONES PERSONALES</vt:lpstr>
      <vt:lpstr>TABLA 3. DAÑO MORAL POR PRIVACIÓN INJUSTA </vt:lpstr>
      <vt:lpstr>  TABLA 4. REPARACIÓN DEL DAÑO A LA SALUD. REGLA GENERAL PARA LA VÍCTIMA DIRECTA DE LESIONES TEMPORALES O PERMANENTES</vt:lpstr>
      <vt:lpstr>TABLA 5. REPARACIÓN CUANDO HAY AFECTACIÓN O VULNERACIÓN RELEVANTE A BIENES CONSTITUCIONALMENTE O CONVENCIONALMENTE AMPARADOS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Hugo Andres Arenas Mendoza</dc:creator>
  <cp:lastModifiedBy>hugo andres arenas mendoza</cp:lastModifiedBy>
  <cp:revision>244</cp:revision>
  <dcterms:created xsi:type="dcterms:W3CDTF">2020-09-16T19:56:01Z</dcterms:created>
  <dcterms:modified xsi:type="dcterms:W3CDTF">2025-08-06T14:15:00Z</dcterms:modified>
</cp:coreProperties>
</file>