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2" r:id="rId5"/>
    <p:sldId id="263" r:id="rId6"/>
    <p:sldId id="266" r:id="rId7"/>
    <p:sldId id="271" r:id="rId8"/>
    <p:sldId id="273" r:id="rId9"/>
    <p:sldId id="27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p:cViewPr varScale="1">
        <p:scale>
          <a:sx n="102" d="100"/>
          <a:sy n="102" d="100"/>
        </p:scale>
        <p:origin x="900"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8/6/2025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8/6/2025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76582-A60E-4785-97F5-B25D8E0927BB}"/>
              </a:ext>
            </a:extLst>
          </p:cNvPr>
          <p:cNvSpPr>
            <a:spLocks noGrp="1"/>
          </p:cNvSpPr>
          <p:nvPr>
            <p:ph type="ctrTitle"/>
          </p:nvPr>
        </p:nvSpPr>
        <p:spPr>
          <a:xfrm>
            <a:off x="922789" y="486560"/>
            <a:ext cx="10519793" cy="1392573"/>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s-CO" dirty="0"/>
              <a:t>PERSONAS QUE PUEDEN GENERAR LA RESPONSABILIDAD ESTATAL</a:t>
            </a:r>
          </a:p>
        </p:txBody>
      </p:sp>
      <p:sp>
        <p:nvSpPr>
          <p:cNvPr id="3" name="Subtítulo 2">
            <a:extLst>
              <a:ext uri="{FF2B5EF4-FFF2-40B4-BE49-F238E27FC236}">
                <a16:creationId xmlns:a16="http://schemas.microsoft.com/office/drawing/2014/main" id="{BB8F6A1C-BFB8-459E-84C1-3FF762C52A7E}"/>
              </a:ext>
            </a:extLst>
          </p:cNvPr>
          <p:cNvSpPr>
            <a:spLocks noGrp="1"/>
          </p:cNvSpPr>
          <p:nvPr>
            <p:ph type="subTitle" idx="1"/>
          </p:nvPr>
        </p:nvSpPr>
        <p:spPr>
          <a:xfrm>
            <a:off x="369116" y="2231472"/>
            <a:ext cx="11467749" cy="4236440"/>
          </a:xfrm>
        </p:spPr>
        <p:txBody>
          <a:bodyPr>
            <a:normAutofit lnSpcReduction="10000"/>
          </a:bodyPr>
          <a:lstStyle/>
          <a:p>
            <a:pPr marL="285750" indent="-285750" algn="just">
              <a:buFont typeface="Arial" panose="020B0604020202020204" pitchFamily="34" charset="0"/>
              <a:buChar char="•"/>
            </a:pPr>
            <a:r>
              <a:rPr lang="es-ES_tradnl" sz="2200" dirty="0">
                <a:solidFill>
                  <a:schemeClr val="tx1"/>
                </a:solidFill>
                <a:effectLst/>
                <a:latin typeface="Optima LT Std"/>
                <a:ea typeface="Calibri" panose="020F0502020204030204" pitchFamily="34" charset="0"/>
                <a:cs typeface="Optima LT Std"/>
              </a:rPr>
              <a:t>la posibilidad de atribuir el daño al Estado debido a su acción u omisión en un caso específico</a:t>
            </a:r>
          </a:p>
          <a:p>
            <a:pPr marL="285750" indent="-285750" algn="just">
              <a:buFont typeface="Arial" panose="020B0604020202020204" pitchFamily="34" charset="0"/>
              <a:buChar char="•"/>
            </a:pPr>
            <a:r>
              <a:rPr lang="es-ES_tradnl" sz="2200" dirty="0">
                <a:solidFill>
                  <a:schemeClr val="tx1"/>
                </a:solidFill>
                <a:effectLst/>
                <a:latin typeface="Optima LT Std"/>
                <a:ea typeface="Calibri" panose="020F0502020204030204" pitchFamily="34" charset="0"/>
                <a:cs typeface="Optima LT Std"/>
              </a:rPr>
              <a:t>La Administración puede actuar de diversas formas: directamente por medio de sus funcionarios o con la ayuda de particulares vinculados o controlados por esta. En principio, para que exista la responsabilidad subjetiva del Estado, se requiere que el daño haya sido consecuencia de la actuación u omisión de uno de los agentes.</a:t>
            </a:r>
            <a:endParaRPr lang="es-CO"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_tradnl" sz="2200" dirty="0">
                <a:solidFill>
                  <a:schemeClr val="tx1"/>
                </a:solidFill>
                <a:effectLst/>
                <a:latin typeface="Optima LT Std"/>
                <a:ea typeface="Calibri" panose="020F0502020204030204" pitchFamily="34" charset="0"/>
                <a:cs typeface="Optima LT Std"/>
              </a:rPr>
              <a:t>Históricamente se ha reconocido que pueden ser las personas estatales (sus funcionarios) y los particulares, porque solo se puede atribuir responsabilidad a la Administración pública si el daño se ha producido como consecuencia del comportamiento de uno de los actores mencionados.</a:t>
            </a:r>
          </a:p>
          <a:p>
            <a:pPr marL="285750" indent="-285750" algn="just">
              <a:buFont typeface="Arial" panose="020B0604020202020204" pitchFamily="34" charset="0"/>
              <a:buChar char="•"/>
            </a:pPr>
            <a:r>
              <a:rPr lang="es-ES_tradnl" sz="2200" dirty="0">
                <a:solidFill>
                  <a:schemeClr val="tx1"/>
                </a:solidFill>
                <a:effectLst/>
                <a:latin typeface="Optima LT Std"/>
                <a:ea typeface="Calibri" panose="020F0502020204030204" pitchFamily="34" charset="0"/>
                <a:cs typeface="Optima LT Std"/>
              </a:rPr>
              <a:t>las actuaciones ejecutivas, policivas, sancionadoras, judiciales, sanitarias y de cuerpos de seguridad, entre otros. La responsabilidad se deriva de la acción estatal material o  Formal y, en ocasiones, de la misma inactividad u omisión.</a:t>
            </a:r>
          </a:p>
          <a:p>
            <a:pPr marL="285750" indent="-285750" algn="just">
              <a:buFont typeface="Arial" panose="020B0604020202020204" pitchFamily="34" charset="0"/>
              <a:buChar char="•"/>
            </a:pP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CO" dirty="0">
              <a:solidFill>
                <a:schemeClr val="tx1"/>
              </a:solidFill>
            </a:endParaRPr>
          </a:p>
        </p:txBody>
      </p:sp>
    </p:spTree>
    <p:extLst>
      <p:ext uri="{BB962C8B-B14F-4D97-AF65-F5344CB8AC3E}">
        <p14:creationId xmlns:p14="http://schemas.microsoft.com/office/powerpoint/2010/main" val="306092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45367-A6E7-4639-93E7-7F73A440E838}"/>
              </a:ext>
            </a:extLst>
          </p:cNvPr>
          <p:cNvSpPr>
            <a:spLocks noGrp="1"/>
          </p:cNvSpPr>
          <p:nvPr>
            <p:ph type="title"/>
          </p:nvPr>
        </p:nvSpPr>
        <p:spPr>
          <a:xfrm>
            <a:off x="377505" y="609600"/>
            <a:ext cx="11400638" cy="1059809"/>
          </a:xfrm>
        </p:spPr>
        <p:style>
          <a:lnRef idx="2">
            <a:schemeClr val="accent1">
              <a:shade val="50000"/>
            </a:schemeClr>
          </a:lnRef>
          <a:fillRef idx="1">
            <a:schemeClr val="accent1"/>
          </a:fillRef>
          <a:effectRef idx="0">
            <a:schemeClr val="accent1"/>
          </a:effectRef>
          <a:fontRef idx="minor">
            <a:schemeClr val="lt1"/>
          </a:fontRef>
        </p:style>
        <p:txBody>
          <a:bodyPr/>
          <a:lstStyle/>
          <a:p>
            <a:r>
              <a:rPr lang="es-CO" dirty="0"/>
              <a:t>Los títulos de imputación en el consejo de estado</a:t>
            </a:r>
          </a:p>
        </p:txBody>
      </p:sp>
      <p:sp>
        <p:nvSpPr>
          <p:cNvPr id="3" name="Marcador de contenido 2">
            <a:extLst>
              <a:ext uri="{FF2B5EF4-FFF2-40B4-BE49-F238E27FC236}">
                <a16:creationId xmlns:a16="http://schemas.microsoft.com/office/drawing/2014/main" id="{ECB25338-450E-4E98-BEC4-5AE3016376AC}"/>
              </a:ext>
            </a:extLst>
          </p:cNvPr>
          <p:cNvSpPr>
            <a:spLocks noGrp="1"/>
          </p:cNvSpPr>
          <p:nvPr>
            <p:ph idx="1"/>
          </p:nvPr>
        </p:nvSpPr>
        <p:spPr>
          <a:xfrm>
            <a:off x="1141413" y="2155971"/>
            <a:ext cx="9905998" cy="3635229"/>
          </a:xfrm>
        </p:spPr>
        <p:txBody>
          <a:bodyPr>
            <a:noAutofit/>
          </a:bodyPr>
          <a:lstStyle/>
          <a:p>
            <a:pPr marL="0" indent="0">
              <a:buNone/>
            </a:pPr>
            <a:r>
              <a:rPr lang="es-CO" sz="3600" b="1" dirty="0"/>
              <a:t>1. CON CUPLA: </a:t>
            </a:r>
          </a:p>
          <a:p>
            <a:r>
              <a:rPr lang="es-CO" sz="3600" dirty="0"/>
              <a:t>FALLA DEL SERVICIO POR ACCIÓN </a:t>
            </a:r>
          </a:p>
          <a:p>
            <a:r>
              <a:rPr lang="es-CO" sz="3600" dirty="0"/>
              <a:t> FALLA DEL SERVICIO POR OMISIÓN</a:t>
            </a:r>
          </a:p>
          <a:p>
            <a:pPr marL="0" indent="0">
              <a:buNone/>
            </a:pPr>
            <a:r>
              <a:rPr lang="es-CO" sz="3600" b="1" dirty="0"/>
              <a:t>2. SIN CULPA: </a:t>
            </a:r>
          </a:p>
          <a:p>
            <a:r>
              <a:rPr lang="es-CO" sz="3600" dirty="0"/>
              <a:t>DAÑO ESPECIAL</a:t>
            </a:r>
          </a:p>
          <a:p>
            <a:r>
              <a:rPr lang="es-CO" sz="3600" dirty="0"/>
              <a:t>RIESGO EXCEPCIONAL</a:t>
            </a:r>
          </a:p>
        </p:txBody>
      </p:sp>
    </p:spTree>
    <p:extLst>
      <p:ext uri="{BB962C8B-B14F-4D97-AF65-F5344CB8AC3E}">
        <p14:creationId xmlns:p14="http://schemas.microsoft.com/office/powerpoint/2010/main" val="373560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6D9424-827A-404C-B343-F7BFA175014B}"/>
              </a:ext>
            </a:extLst>
          </p:cNvPr>
          <p:cNvSpPr>
            <a:spLocks noGrp="1"/>
          </p:cNvSpPr>
          <p:nvPr>
            <p:ph type="title"/>
          </p:nvPr>
        </p:nvSpPr>
        <p:spPr>
          <a:xfrm>
            <a:off x="1141413" y="276837"/>
            <a:ext cx="9905998" cy="1149291"/>
          </a:xfrm>
        </p:spPr>
        <p:style>
          <a:lnRef idx="3">
            <a:schemeClr val="lt1"/>
          </a:lnRef>
          <a:fillRef idx="1">
            <a:schemeClr val="accent1"/>
          </a:fillRef>
          <a:effectRef idx="1">
            <a:schemeClr val="accent1"/>
          </a:effectRef>
          <a:fontRef idx="minor">
            <a:schemeClr val="lt1"/>
          </a:fontRef>
        </p:style>
        <p:txBody>
          <a:bodyPr/>
          <a:lstStyle/>
          <a:p>
            <a:pPr algn="ctr"/>
            <a:r>
              <a:rPr lang="es-CO" dirty="0"/>
              <a:t>1. FALLA DEL SERVICIO</a:t>
            </a:r>
          </a:p>
        </p:txBody>
      </p:sp>
      <p:sp>
        <p:nvSpPr>
          <p:cNvPr id="3" name="Marcador de contenido 2">
            <a:extLst>
              <a:ext uri="{FF2B5EF4-FFF2-40B4-BE49-F238E27FC236}">
                <a16:creationId xmlns:a16="http://schemas.microsoft.com/office/drawing/2014/main" id="{96CAD0CC-90C2-49DC-97C6-B3735E1BF1DF}"/>
              </a:ext>
            </a:extLst>
          </p:cNvPr>
          <p:cNvSpPr>
            <a:spLocks noGrp="1"/>
          </p:cNvSpPr>
          <p:nvPr>
            <p:ph idx="1"/>
          </p:nvPr>
        </p:nvSpPr>
        <p:spPr>
          <a:xfrm>
            <a:off x="335560" y="1744909"/>
            <a:ext cx="11501306" cy="4915949"/>
          </a:xfrm>
        </p:spPr>
        <p:txBody>
          <a:bodyPr>
            <a:normAutofit/>
          </a:bodyPr>
          <a:lstStyle/>
          <a:p>
            <a:pPr>
              <a:spcBef>
                <a:spcPts val="0"/>
              </a:spcBef>
              <a:spcAft>
                <a:spcPts val="0"/>
              </a:spcAft>
            </a:pPr>
            <a:r>
              <a:rPr lang="es-ES_tradnl" sz="2400" dirty="0">
                <a:solidFill>
                  <a:schemeClr val="tx1"/>
                </a:solidFill>
                <a:effectLst/>
                <a:latin typeface="Optima LT Std"/>
                <a:ea typeface="Calibri" panose="020F0502020204030204" pitchFamily="34" charset="0"/>
                <a:cs typeface="Optima LT Std"/>
              </a:rPr>
              <a:t>Este título de imputación considera necesaria la demostración del elemento culposo, al fin de atribuir la responsabilidad resarcitoria a la Administración.</a:t>
            </a:r>
          </a:p>
          <a:p>
            <a:pPr marL="0" indent="0">
              <a:spcBef>
                <a:spcPts val="0"/>
              </a:spcBef>
              <a:spcAft>
                <a:spcPts val="0"/>
              </a:spcAft>
              <a:buNone/>
            </a:pPr>
            <a:endParaRPr lang="es-ES_tradnl" sz="2400" dirty="0">
              <a:solidFill>
                <a:schemeClr val="tx1"/>
              </a:solidFill>
              <a:effectLst/>
              <a:latin typeface="Optima LT Std"/>
              <a:ea typeface="Calibri" panose="020F0502020204030204" pitchFamily="34" charset="0"/>
              <a:cs typeface="Optima LT Std"/>
            </a:endParaRPr>
          </a:p>
          <a:p>
            <a:pPr>
              <a:spcBef>
                <a:spcPts val="0"/>
              </a:spcBef>
              <a:spcAft>
                <a:spcPts val="0"/>
              </a:spcAft>
            </a:pPr>
            <a:r>
              <a:rPr lang="es-ES_tradnl" sz="2400" dirty="0">
                <a:solidFill>
                  <a:schemeClr val="tx1"/>
                </a:solidFill>
                <a:effectLst/>
                <a:latin typeface="Optima LT Std"/>
                <a:ea typeface="Calibri" panose="020F0502020204030204" pitchFamily="34" charset="0"/>
                <a:cs typeface="Optima LT Std"/>
              </a:rPr>
              <a:t>El funcionamiento anormal o la culpa estatal es la principal fuente de responsabilidad en los ordenamientos jurídicos occidentales (por ejemplo, Italia, Francia y los países del </a:t>
            </a:r>
            <a:r>
              <a:rPr lang="es-ES_tradnl" sz="2400" dirty="0" err="1">
                <a:solidFill>
                  <a:schemeClr val="tx1"/>
                </a:solidFill>
                <a:effectLst/>
                <a:latin typeface="Optima LT Std"/>
                <a:ea typeface="Calibri" panose="020F0502020204030204" pitchFamily="34" charset="0"/>
                <a:cs typeface="Optima LT Std"/>
              </a:rPr>
              <a:t>Common</a:t>
            </a:r>
            <a:r>
              <a:rPr lang="es-ES_tradnl" sz="2400" dirty="0">
                <a:solidFill>
                  <a:schemeClr val="tx1"/>
                </a:solidFill>
                <a:effectLst/>
                <a:latin typeface="Optima LT Std"/>
                <a:ea typeface="Calibri" panose="020F0502020204030204" pitchFamily="34" charset="0"/>
                <a:cs typeface="Optima LT Std"/>
              </a:rPr>
              <a:t> </a:t>
            </a:r>
            <a:r>
              <a:rPr lang="es-ES_tradnl" sz="2400" dirty="0" err="1">
                <a:solidFill>
                  <a:schemeClr val="tx1"/>
                </a:solidFill>
                <a:effectLst/>
                <a:latin typeface="Optima LT Std"/>
                <a:ea typeface="Calibri" panose="020F0502020204030204" pitchFamily="34" charset="0"/>
                <a:cs typeface="Optima LT Std"/>
              </a:rPr>
              <a:t>Law</a:t>
            </a:r>
            <a:r>
              <a:rPr lang="es-ES_tradnl" sz="2400" dirty="0">
                <a:solidFill>
                  <a:schemeClr val="tx1"/>
                </a:solidFill>
                <a:effectLst/>
                <a:latin typeface="Optima LT Std"/>
                <a:ea typeface="Calibri" panose="020F0502020204030204" pitchFamily="34" charset="0"/>
                <a:cs typeface="Optima LT Std"/>
              </a:rPr>
              <a:t>), pues se ha consolidado como regla general para que el Estado esté obligado a indemnizar por sus actuaciones u omisiones. </a:t>
            </a:r>
          </a:p>
          <a:p>
            <a:pPr marL="0" indent="0">
              <a:spcBef>
                <a:spcPts val="0"/>
              </a:spcBef>
              <a:spcAft>
                <a:spcPts val="0"/>
              </a:spcAft>
              <a:buNone/>
            </a:pPr>
            <a:endParaRPr lang="es-ES_tradnl" sz="2400" dirty="0">
              <a:solidFill>
                <a:schemeClr val="tx1"/>
              </a:solidFill>
              <a:effectLst/>
              <a:latin typeface="Optima LT Std"/>
              <a:ea typeface="Calibri" panose="020F0502020204030204" pitchFamily="34" charset="0"/>
              <a:cs typeface="Optima LT Std"/>
            </a:endParaRPr>
          </a:p>
          <a:p>
            <a:pPr marL="215900" algn="just" fontAlgn="ctr">
              <a:spcBef>
                <a:spcPts val="0"/>
              </a:spcBef>
              <a:spcAft>
                <a:spcPts val="0"/>
              </a:spcAft>
            </a:pPr>
            <a:r>
              <a:rPr lang="es-ES_tradnl" sz="2400" dirty="0">
                <a:solidFill>
                  <a:schemeClr val="tx1"/>
                </a:solidFill>
                <a:effectLst/>
                <a:latin typeface="Optima LT Std"/>
                <a:ea typeface="Calibri" panose="020F0502020204030204" pitchFamily="34" charset="0"/>
                <a:cs typeface="Optima LT Std"/>
              </a:rPr>
              <a:t>“[…] el dolo (es decir en la voluntariedad en la comisión del hecho determinado como ilícito) o la culpa (o sea en la actuación con </a:t>
            </a:r>
            <a:r>
              <a:rPr lang="es-ES_tradnl" sz="2400" i="1" dirty="0">
                <a:solidFill>
                  <a:schemeClr val="tx1"/>
                </a:solidFill>
                <a:effectLst/>
                <a:latin typeface="Optima LT Std"/>
                <a:ea typeface="Calibri" panose="020F0502020204030204" pitchFamily="34" charset="0"/>
                <a:cs typeface="Optima LT Std"/>
              </a:rPr>
              <a:t>negligencia, imprudencia o impericia </a:t>
            </a:r>
            <a:r>
              <a:rPr lang="es-ES_tradnl" sz="2400" dirty="0">
                <a:solidFill>
                  <a:schemeClr val="tx1"/>
                </a:solidFill>
                <a:effectLst/>
                <a:latin typeface="Optima LT Std"/>
                <a:ea typeface="Calibri" panose="020F0502020204030204" pitchFamily="34" charset="0"/>
                <a:cs typeface="Optima LT Std"/>
              </a:rPr>
              <a:t>o bien sea por la </a:t>
            </a:r>
            <a:r>
              <a:rPr lang="es-ES_tradnl" sz="2400" i="1" dirty="0">
                <a:solidFill>
                  <a:schemeClr val="tx1"/>
                </a:solidFill>
                <a:effectLst/>
                <a:latin typeface="Optima LT Std"/>
                <a:ea typeface="Calibri" panose="020F0502020204030204" pitchFamily="34" charset="0"/>
                <a:cs typeface="Optima LT Std"/>
              </a:rPr>
              <a:t>inobservancia de las leyes, reglamentos, ordenes o disciplina</a:t>
            </a:r>
            <a:r>
              <a:rPr lang="es-ES_tradnl" sz="2400" dirty="0">
                <a:solidFill>
                  <a:schemeClr val="tx1"/>
                </a:solidFill>
                <a:effectLst/>
                <a:latin typeface="Optima LT Std"/>
                <a:ea typeface="Calibri" panose="020F0502020204030204" pitchFamily="34" charset="0"/>
                <a:cs typeface="Optima LT Std"/>
              </a:rPr>
              <a:t>”.</a:t>
            </a:r>
          </a:p>
        </p:txBody>
      </p:sp>
    </p:spTree>
    <p:extLst>
      <p:ext uri="{BB962C8B-B14F-4D97-AF65-F5344CB8AC3E}">
        <p14:creationId xmlns:p14="http://schemas.microsoft.com/office/powerpoint/2010/main" val="3888576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4366FB-8BE3-4606-9E0A-6F5A828666F2}"/>
              </a:ext>
            </a:extLst>
          </p:cNvPr>
          <p:cNvSpPr>
            <a:spLocks noGrp="1"/>
          </p:cNvSpPr>
          <p:nvPr>
            <p:ph type="title"/>
          </p:nvPr>
        </p:nvSpPr>
        <p:spPr>
          <a:xfrm>
            <a:off x="612396" y="218114"/>
            <a:ext cx="11039911" cy="729842"/>
          </a:xfrm>
        </p:spPr>
        <p:style>
          <a:lnRef idx="3">
            <a:schemeClr val="lt1"/>
          </a:lnRef>
          <a:fillRef idx="1">
            <a:schemeClr val="accent1"/>
          </a:fillRef>
          <a:effectRef idx="1">
            <a:schemeClr val="accent1"/>
          </a:effectRef>
          <a:fontRef idx="minor">
            <a:schemeClr val="lt1"/>
          </a:fontRef>
        </p:style>
        <p:txBody>
          <a:bodyPr/>
          <a:lstStyle/>
          <a:p>
            <a:pPr algn="ctr"/>
            <a:r>
              <a:rPr lang="es-CO" dirty="0"/>
              <a:t>3. El daño especial</a:t>
            </a:r>
          </a:p>
        </p:txBody>
      </p:sp>
      <p:sp>
        <p:nvSpPr>
          <p:cNvPr id="3" name="Marcador de contenido 2">
            <a:extLst>
              <a:ext uri="{FF2B5EF4-FFF2-40B4-BE49-F238E27FC236}">
                <a16:creationId xmlns:a16="http://schemas.microsoft.com/office/drawing/2014/main" id="{2E04A6B0-E9CF-4EC7-A664-5F10DB542645}"/>
              </a:ext>
            </a:extLst>
          </p:cNvPr>
          <p:cNvSpPr>
            <a:spLocks noGrp="1"/>
          </p:cNvSpPr>
          <p:nvPr>
            <p:ph idx="1"/>
          </p:nvPr>
        </p:nvSpPr>
        <p:spPr>
          <a:xfrm>
            <a:off x="327172" y="1375794"/>
            <a:ext cx="11711030" cy="5167618"/>
          </a:xfrm>
        </p:spPr>
        <p:txBody>
          <a:bodyPr>
            <a:normAutofit/>
          </a:bodyPr>
          <a:lstStyle/>
          <a:p>
            <a:r>
              <a:rPr lang="es-ES_tradnl" sz="2400" dirty="0">
                <a:solidFill>
                  <a:schemeClr val="tx1"/>
                </a:solidFill>
                <a:effectLst/>
                <a:latin typeface="Optima LT Std"/>
                <a:ea typeface="Calibri" panose="020F0502020204030204" pitchFamily="34" charset="0"/>
                <a:cs typeface="Optima LT Std"/>
              </a:rPr>
              <a:t>El daño especial, sacrificio especial o principio de igualdad en las cargas públicas fue introducido en la jurisprudencia del Consejo de Estado desde 1947, con la sentencia del periódico El Siglo, manteniéndose hasta nuestros días. se recurre a las teorías españolas en materia de responsabilidad objetiva.</a:t>
            </a:r>
          </a:p>
          <a:p>
            <a:r>
              <a:rPr lang="es-ES_tradnl" sz="2400" dirty="0">
                <a:solidFill>
                  <a:schemeClr val="tx1"/>
                </a:solidFill>
                <a:effectLst/>
                <a:latin typeface="Optima LT Std"/>
                <a:ea typeface="Calibri" panose="020F0502020204030204" pitchFamily="34" charset="0"/>
                <a:cs typeface="Optima LT Std"/>
              </a:rPr>
              <a:t>El sacrificio especial o principio de igualdad ante las cargas públicas actúa como cláusula de cierre del sistema. Se trata de actividades correctas de la administración, pero que provocan consecuencias especialmente graves a determinados sujetos, haciendo recaer sobre ellos de forma desproporcionada el coste del avance social y de la mejora de los servicios.</a:t>
            </a:r>
            <a:endParaRPr lang="es-CO"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s-ES_tradnl" sz="2400" dirty="0">
                <a:solidFill>
                  <a:schemeClr val="tx1"/>
                </a:solidFill>
                <a:effectLst/>
                <a:latin typeface="Optima LT Std"/>
                <a:ea typeface="Calibri" panose="020F0502020204030204" pitchFamily="34" charset="0"/>
                <a:cs typeface="Optima LT Std"/>
              </a:rPr>
              <a:t>La teoría del daño especial o de la igualdad en las cargas públicas se justifica en que como unos administrados no deben soportar mayores gravámenes que otros, se concluye que la persona que resulte afectada por un daño cuando así haya procedido la administración, debe ser indemnizado.</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2097691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71FC3-A7B3-4AF8-AE9A-7440297D63B6}"/>
              </a:ext>
            </a:extLst>
          </p:cNvPr>
          <p:cNvSpPr>
            <a:spLocks noGrp="1"/>
          </p:cNvSpPr>
          <p:nvPr>
            <p:ph type="title"/>
          </p:nvPr>
        </p:nvSpPr>
        <p:spPr>
          <a:xfrm>
            <a:off x="1141413" y="402672"/>
            <a:ext cx="9905998" cy="855677"/>
          </a:xfrm>
        </p:spPr>
        <p:style>
          <a:lnRef idx="3">
            <a:schemeClr val="lt1"/>
          </a:lnRef>
          <a:fillRef idx="1">
            <a:schemeClr val="accent1"/>
          </a:fillRef>
          <a:effectRef idx="1">
            <a:schemeClr val="accent1"/>
          </a:effectRef>
          <a:fontRef idx="minor">
            <a:schemeClr val="lt1"/>
          </a:fontRef>
        </p:style>
        <p:txBody>
          <a:bodyPr/>
          <a:lstStyle/>
          <a:p>
            <a:pPr algn="ctr"/>
            <a:r>
              <a:rPr lang="es-CO" dirty="0"/>
              <a:t>4. RIESGO EXCEPCIONAL</a:t>
            </a:r>
          </a:p>
        </p:txBody>
      </p:sp>
      <p:sp>
        <p:nvSpPr>
          <p:cNvPr id="3" name="Marcador de contenido 2">
            <a:extLst>
              <a:ext uri="{FF2B5EF4-FFF2-40B4-BE49-F238E27FC236}">
                <a16:creationId xmlns:a16="http://schemas.microsoft.com/office/drawing/2014/main" id="{7BFEB93A-3ADA-40D3-9175-53B9CD467240}"/>
              </a:ext>
            </a:extLst>
          </p:cNvPr>
          <p:cNvSpPr>
            <a:spLocks noGrp="1"/>
          </p:cNvSpPr>
          <p:nvPr>
            <p:ph idx="1"/>
          </p:nvPr>
        </p:nvSpPr>
        <p:spPr>
          <a:xfrm>
            <a:off x="310393" y="1543574"/>
            <a:ext cx="11568418" cy="5150841"/>
          </a:xfrm>
        </p:spPr>
        <p:txBody>
          <a:bodyPr>
            <a:normAutofit/>
          </a:bodyPr>
          <a:lstStyle/>
          <a:p>
            <a:pPr indent="215900" algn="just" fontAlgn="ctr">
              <a:spcBef>
                <a:spcPts val="0"/>
              </a:spcBef>
              <a:spcAft>
                <a:spcPts val="0"/>
              </a:spcAft>
            </a:pPr>
            <a:r>
              <a:rPr lang="es-ES_tradnl" sz="2400" dirty="0">
                <a:solidFill>
                  <a:schemeClr val="tx1"/>
                </a:solidFill>
                <a:effectLst/>
                <a:latin typeface="Optima LT Std"/>
                <a:ea typeface="Calibri" panose="020F0502020204030204" pitchFamily="34" charset="0"/>
                <a:cs typeface="Optima LT Std"/>
              </a:rPr>
              <a:t>El riesgo excepcional es una figura jurídica traída del derecho civil al derecho administrativo, para encuadrar los supuestos en que se produce la responsabilidad estatal a pesar de que no se puede probar la culpa del Estado. La particularidad de este título radica en que se debe estar en presencia de un elemento nocivo o un actividad considerada como peligrosa para los seres humanos (entre estos se destacan automotores, motos, trenes, barcos, aviones, tóxicos, desechos químicos, combustibles, maquinaria pesada, elementos radioactivos, etc.).</a:t>
            </a:r>
            <a:endParaRPr lang="es-CO"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215900" algn="just" fontAlgn="ctr">
              <a:spcBef>
                <a:spcPts val="0"/>
              </a:spcBef>
              <a:spcAft>
                <a:spcPts val="0"/>
              </a:spcAft>
            </a:pPr>
            <a:r>
              <a:rPr lang="es-ES_tradnl" sz="2400" dirty="0">
                <a:solidFill>
                  <a:schemeClr val="tx1"/>
                </a:solidFill>
                <a:effectLst/>
                <a:latin typeface="Optima LT Std"/>
                <a:ea typeface="Calibri" panose="020F0502020204030204" pitchFamily="34" charset="0"/>
                <a:cs typeface="Optima LT Std"/>
              </a:rPr>
              <a:t>Este título no fue utilizado en la jurisprudencia del Consejo de Estado hasta 1984.</a:t>
            </a:r>
          </a:p>
          <a:p>
            <a:pPr indent="215900" algn="just" fontAlgn="ctr">
              <a:spcBef>
                <a:spcPts val="0"/>
              </a:spcBef>
              <a:spcAft>
                <a:spcPts val="0"/>
              </a:spcAft>
            </a:pPr>
            <a:r>
              <a:rPr lang="es-ES_tradnl" sz="2400" dirty="0">
                <a:solidFill>
                  <a:schemeClr val="tx1"/>
                </a:solidFill>
                <a:effectLst/>
                <a:latin typeface="Optima LT Std"/>
                <a:ea typeface="Calibri" panose="020F0502020204030204" pitchFamily="34" charset="0"/>
                <a:cs typeface="Optima LT Std"/>
              </a:rPr>
              <a:t>El riesgo excepcional, es una construcción de derecho privado que tan solo ha producido grandes discusiones tanto doctrinales como jurisprudenciales en el derecho administrativo y a partir de su análisis histórico y práctico se concluye que debería existir un único título de imputación objetivo como sucede, por ejemplo, en la Argentina.</a:t>
            </a:r>
            <a:endParaRPr lang="es-CO"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212191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606C41-6D03-494C-8E99-CC9F03D646B2}"/>
              </a:ext>
            </a:extLst>
          </p:cNvPr>
          <p:cNvSpPr>
            <a:spLocks noGrp="1"/>
          </p:cNvSpPr>
          <p:nvPr>
            <p:ph type="title"/>
          </p:nvPr>
        </p:nvSpPr>
        <p:spPr>
          <a:xfrm>
            <a:off x="478172" y="609600"/>
            <a:ext cx="11190913" cy="1118532"/>
          </a:xfrm>
        </p:spPr>
        <p:style>
          <a:lnRef idx="3">
            <a:schemeClr val="lt1"/>
          </a:lnRef>
          <a:fillRef idx="1">
            <a:schemeClr val="accent1"/>
          </a:fillRef>
          <a:effectRef idx="1">
            <a:schemeClr val="accent1"/>
          </a:effectRef>
          <a:fontRef idx="minor">
            <a:schemeClr val="lt1"/>
          </a:fontRef>
        </p:style>
        <p:txBody>
          <a:bodyPr/>
          <a:lstStyle/>
          <a:p>
            <a:r>
              <a:rPr lang="es-CO" dirty="0"/>
              <a:t>Riesgo excepcional para el consejo de estado</a:t>
            </a:r>
          </a:p>
        </p:txBody>
      </p:sp>
      <p:sp>
        <p:nvSpPr>
          <p:cNvPr id="3" name="Marcador de contenido 2">
            <a:extLst>
              <a:ext uri="{FF2B5EF4-FFF2-40B4-BE49-F238E27FC236}">
                <a16:creationId xmlns:a16="http://schemas.microsoft.com/office/drawing/2014/main" id="{4697F9C4-6EE7-411D-B4CB-7772CE13D1DC}"/>
              </a:ext>
            </a:extLst>
          </p:cNvPr>
          <p:cNvSpPr>
            <a:spLocks noGrp="1"/>
          </p:cNvSpPr>
          <p:nvPr>
            <p:ph idx="1"/>
          </p:nvPr>
        </p:nvSpPr>
        <p:spPr>
          <a:xfrm>
            <a:off x="629174" y="2910980"/>
            <a:ext cx="11039911" cy="3337419"/>
          </a:xfrm>
        </p:spPr>
        <p:txBody>
          <a:bodyPr>
            <a:normAutofit fontScale="92500" lnSpcReduction="10000"/>
          </a:bodyPr>
          <a:lstStyle/>
          <a:p>
            <a:pPr marL="342900" indent="-342900">
              <a:buAutoNum type="arabicPeriod"/>
            </a:pPr>
            <a:r>
              <a:rPr lang="es-ES_tradnl" sz="4800" dirty="0">
                <a:solidFill>
                  <a:schemeClr val="tx1"/>
                </a:solidFill>
                <a:effectLst/>
                <a:latin typeface="Optima LT Std"/>
                <a:ea typeface="Calibri" panose="020F0502020204030204" pitchFamily="34" charset="0"/>
                <a:cs typeface="Optima LT Std"/>
              </a:rPr>
              <a:t>Responsabilidad por riesgo-peligro</a:t>
            </a:r>
          </a:p>
          <a:p>
            <a:pPr marL="342900" indent="-342900">
              <a:buAutoNum type="arabicPeriod"/>
            </a:pPr>
            <a:r>
              <a:rPr lang="es-ES_tradnl" sz="4800" dirty="0">
                <a:solidFill>
                  <a:schemeClr val="tx1"/>
                </a:solidFill>
                <a:effectLst/>
                <a:latin typeface="Optima LT Std"/>
                <a:ea typeface="Calibri" panose="020F0502020204030204" pitchFamily="34" charset="0"/>
                <a:cs typeface="Optima LT Std"/>
              </a:rPr>
              <a:t>Responsabilidad por riesgo beneficio</a:t>
            </a:r>
          </a:p>
          <a:p>
            <a:pPr marL="342900" indent="-342900">
              <a:buAutoNum type="arabicPeriod"/>
            </a:pPr>
            <a:r>
              <a:rPr lang="es-ES_tradnl" sz="4800" dirty="0">
                <a:solidFill>
                  <a:schemeClr val="tx1"/>
                </a:solidFill>
                <a:effectLst/>
                <a:latin typeface="Optima LT Std"/>
                <a:ea typeface="Calibri" panose="020F0502020204030204" pitchFamily="34" charset="0"/>
                <a:cs typeface="Optima LT Std"/>
              </a:rPr>
              <a:t>Responsabilidad por riesgo </a:t>
            </a:r>
            <a:r>
              <a:rPr lang="es-ES_tradnl" sz="4800" dirty="0" err="1">
                <a:solidFill>
                  <a:schemeClr val="tx1"/>
                </a:solidFill>
                <a:effectLst/>
                <a:latin typeface="Optima LT Std"/>
                <a:ea typeface="Calibri" panose="020F0502020204030204" pitchFamily="34" charset="0"/>
                <a:cs typeface="Optima LT Std"/>
              </a:rPr>
              <a:t>álea</a:t>
            </a:r>
            <a:endParaRPr lang="es-ES_tradnl" sz="4800" dirty="0">
              <a:solidFill>
                <a:schemeClr val="tx1"/>
              </a:solidFill>
              <a:effectLst/>
              <a:latin typeface="Optima LT Std"/>
              <a:ea typeface="Calibri" panose="020F0502020204030204" pitchFamily="34" charset="0"/>
              <a:cs typeface="Optima LT Std"/>
            </a:endParaRPr>
          </a:p>
          <a:p>
            <a:pPr marL="342900" indent="-342900">
              <a:buAutoNum type="arabicPeriod"/>
            </a:pPr>
            <a:r>
              <a:rPr lang="es-ES_tradnl" sz="4800" dirty="0">
                <a:solidFill>
                  <a:schemeClr val="tx1"/>
                </a:solidFill>
                <a:effectLst/>
                <a:latin typeface="Optima LT Std"/>
                <a:ea typeface="Calibri" panose="020F0502020204030204" pitchFamily="34" charset="0"/>
                <a:cs typeface="Optima LT Std"/>
              </a:rPr>
              <a:t>Riesgo conflicto</a:t>
            </a:r>
          </a:p>
          <a:p>
            <a:pPr marL="0" indent="0">
              <a:buNone/>
            </a:pP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AutoNum type="arabicPeriod"/>
            </a:pPr>
            <a:endParaRPr lang="es-CO" dirty="0">
              <a:solidFill>
                <a:schemeClr val="tx1"/>
              </a:solidFill>
            </a:endParaRPr>
          </a:p>
        </p:txBody>
      </p:sp>
    </p:spTree>
    <p:extLst>
      <p:ext uri="{BB962C8B-B14F-4D97-AF65-F5344CB8AC3E}">
        <p14:creationId xmlns:p14="http://schemas.microsoft.com/office/powerpoint/2010/main" val="141404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606C41-6D03-494C-8E99-CC9F03D646B2}"/>
              </a:ext>
            </a:extLst>
          </p:cNvPr>
          <p:cNvSpPr>
            <a:spLocks noGrp="1"/>
          </p:cNvSpPr>
          <p:nvPr>
            <p:ph type="title"/>
          </p:nvPr>
        </p:nvSpPr>
        <p:spPr>
          <a:xfrm>
            <a:off x="478172" y="609600"/>
            <a:ext cx="11190913" cy="1118532"/>
          </a:xfrm>
        </p:spPr>
        <p:style>
          <a:lnRef idx="3">
            <a:schemeClr val="lt1"/>
          </a:lnRef>
          <a:fillRef idx="1">
            <a:schemeClr val="accent1"/>
          </a:fillRef>
          <a:effectRef idx="1">
            <a:schemeClr val="accent1"/>
          </a:effectRef>
          <a:fontRef idx="minor">
            <a:schemeClr val="lt1"/>
          </a:fontRef>
        </p:style>
        <p:txBody>
          <a:bodyPr/>
          <a:lstStyle/>
          <a:p>
            <a:pPr algn="ctr"/>
            <a:r>
              <a:rPr lang="es-CO" dirty="0"/>
              <a:t>LOS TÍTULOS DE IMPUTACIÓN EN LAS SENTENCIAS DE UNIFICACIÓN DEL CONSEJO DE ESTADO</a:t>
            </a:r>
          </a:p>
        </p:txBody>
      </p:sp>
      <p:sp>
        <p:nvSpPr>
          <p:cNvPr id="3" name="Marcador de contenido 2">
            <a:extLst>
              <a:ext uri="{FF2B5EF4-FFF2-40B4-BE49-F238E27FC236}">
                <a16:creationId xmlns:a16="http://schemas.microsoft.com/office/drawing/2014/main" id="{4697F9C4-6EE7-411D-B4CB-7772CE13D1DC}"/>
              </a:ext>
            </a:extLst>
          </p:cNvPr>
          <p:cNvSpPr>
            <a:spLocks noGrp="1"/>
          </p:cNvSpPr>
          <p:nvPr>
            <p:ph idx="1"/>
          </p:nvPr>
        </p:nvSpPr>
        <p:spPr>
          <a:xfrm>
            <a:off x="629174" y="2169459"/>
            <a:ext cx="11039911" cy="4078941"/>
          </a:xfrm>
        </p:spPr>
        <p:txBody>
          <a:bodyPr>
            <a:normAutofit/>
          </a:bodyPr>
          <a:lstStyle/>
          <a:p>
            <a:pPr marL="0" indent="0">
              <a:buNone/>
            </a:pPr>
            <a:r>
              <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tercer lugar, es imperante citar la Sentencia del 8 de junio de 2011, cuyo magistrado ponente es Hernán Andrade Rincón, que define la imputación como:</a:t>
            </a:r>
          </a:p>
          <a:p>
            <a:pPr marL="0" indent="0">
              <a:buNone/>
            </a:pPr>
            <a:r>
              <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la atribución jurídica que se le hace a la entidad pública del daño antijurídico padecido y que por el que en principio estaría en la obligación de responder, bajo cualquiera de los títulos de imputación de los regímenes de responsabilidad, esto es, del subjetivo (falla en el servicio) u objetivo (riesgo excepcional y daño especial)” .</a:t>
            </a:r>
          </a:p>
          <a:p>
            <a:pPr marL="0" indent="0">
              <a:buNone/>
            </a:pPr>
            <a:r>
              <a:rPr lang="es-E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lo anterior, se puede definir la imputación como una atribución jurídica de un daño, causado con culpa o sin culpa, a un agente estatal o a un particular que desempeña una función administrativa.</a:t>
            </a:r>
          </a:p>
        </p:txBody>
      </p:sp>
    </p:spTree>
    <p:extLst>
      <p:ext uri="{BB962C8B-B14F-4D97-AF65-F5344CB8AC3E}">
        <p14:creationId xmlns:p14="http://schemas.microsoft.com/office/powerpoint/2010/main" val="245465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606C41-6D03-494C-8E99-CC9F03D646B2}"/>
              </a:ext>
            </a:extLst>
          </p:cNvPr>
          <p:cNvSpPr>
            <a:spLocks noGrp="1"/>
          </p:cNvSpPr>
          <p:nvPr>
            <p:ph type="title"/>
          </p:nvPr>
        </p:nvSpPr>
        <p:spPr>
          <a:xfrm>
            <a:off x="478172" y="609600"/>
            <a:ext cx="11190913" cy="1118532"/>
          </a:xfrm>
        </p:spPr>
        <p:style>
          <a:lnRef idx="3">
            <a:schemeClr val="lt1"/>
          </a:lnRef>
          <a:fillRef idx="1">
            <a:schemeClr val="accent1"/>
          </a:fillRef>
          <a:effectRef idx="1">
            <a:schemeClr val="accent1"/>
          </a:effectRef>
          <a:fontRef idx="minor">
            <a:schemeClr val="lt1"/>
          </a:fontRef>
        </p:style>
        <p:txBody>
          <a:bodyPr/>
          <a:lstStyle/>
          <a:p>
            <a:pPr algn="ctr"/>
            <a:r>
              <a:rPr lang="es-CO" dirty="0"/>
              <a:t>LOS TÍTULOS DE IMPUTACIÓN EN LAS SENTENCIAS DE UNIFICACIÓN DEL CONSEJO DE ESTADO</a:t>
            </a:r>
          </a:p>
        </p:txBody>
      </p:sp>
      <p:sp>
        <p:nvSpPr>
          <p:cNvPr id="3" name="Marcador de contenido 2">
            <a:extLst>
              <a:ext uri="{FF2B5EF4-FFF2-40B4-BE49-F238E27FC236}">
                <a16:creationId xmlns:a16="http://schemas.microsoft.com/office/drawing/2014/main" id="{4697F9C4-6EE7-411D-B4CB-7772CE13D1DC}"/>
              </a:ext>
            </a:extLst>
          </p:cNvPr>
          <p:cNvSpPr>
            <a:spLocks noGrp="1"/>
          </p:cNvSpPr>
          <p:nvPr>
            <p:ph idx="1"/>
          </p:nvPr>
        </p:nvSpPr>
        <p:spPr>
          <a:xfrm>
            <a:off x="629174" y="2196352"/>
            <a:ext cx="11039911" cy="3765177"/>
          </a:xfrm>
        </p:spPr>
        <p:txBody>
          <a:bodyPr>
            <a:noAutofit/>
          </a:bodyPr>
          <a:lstStyle/>
          <a:p>
            <a:pPr marL="0" indent="0">
              <a:buNone/>
            </a:pPr>
            <a:r>
              <a:rPr lang="es-E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Sentencias de unificación sobre imputación: libertad en cuanto a motivación de la decisión y a elección de títulos de imputación para justificarla</a:t>
            </a:r>
          </a:p>
          <a:p>
            <a:pPr marL="0" indent="0">
              <a:buNone/>
            </a:pPr>
            <a:r>
              <a:rPr lang="es-E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este momento se revisarán dos sentencias de unificación del Consejo de Estado, con ponencia del magistrado Hernán Andrade Rincón, del 19 de abril y del 23 de agosto de 2012, que aluden a la motivación del título de imputación en la decisión:</a:t>
            </a:r>
          </a:p>
        </p:txBody>
      </p:sp>
    </p:spTree>
    <p:extLst>
      <p:ext uri="{BB962C8B-B14F-4D97-AF65-F5344CB8AC3E}">
        <p14:creationId xmlns:p14="http://schemas.microsoft.com/office/powerpoint/2010/main" val="349222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606C41-6D03-494C-8E99-CC9F03D646B2}"/>
              </a:ext>
            </a:extLst>
          </p:cNvPr>
          <p:cNvSpPr>
            <a:spLocks noGrp="1"/>
          </p:cNvSpPr>
          <p:nvPr>
            <p:ph type="title"/>
          </p:nvPr>
        </p:nvSpPr>
        <p:spPr>
          <a:xfrm>
            <a:off x="478172" y="609600"/>
            <a:ext cx="11190913" cy="1118532"/>
          </a:xfrm>
        </p:spPr>
        <p:style>
          <a:lnRef idx="3">
            <a:schemeClr val="lt1"/>
          </a:lnRef>
          <a:fillRef idx="1">
            <a:schemeClr val="accent1"/>
          </a:fillRef>
          <a:effectRef idx="1">
            <a:schemeClr val="accent1"/>
          </a:effectRef>
          <a:fontRef idx="minor">
            <a:schemeClr val="lt1"/>
          </a:fontRef>
        </p:style>
        <p:txBody>
          <a:bodyPr/>
          <a:lstStyle/>
          <a:p>
            <a:pPr algn="ctr"/>
            <a:r>
              <a:rPr lang="pt-BR" dirty="0"/>
              <a:t>Sentencia de 23 de agosto de 2012</a:t>
            </a:r>
            <a:endParaRPr lang="es-CO" dirty="0"/>
          </a:p>
        </p:txBody>
      </p:sp>
      <p:sp>
        <p:nvSpPr>
          <p:cNvPr id="3" name="Marcador de contenido 2">
            <a:extLst>
              <a:ext uri="{FF2B5EF4-FFF2-40B4-BE49-F238E27FC236}">
                <a16:creationId xmlns:a16="http://schemas.microsoft.com/office/drawing/2014/main" id="{4697F9C4-6EE7-411D-B4CB-7772CE13D1DC}"/>
              </a:ext>
            </a:extLst>
          </p:cNvPr>
          <p:cNvSpPr>
            <a:spLocks noGrp="1"/>
          </p:cNvSpPr>
          <p:nvPr>
            <p:ph idx="1"/>
          </p:nvPr>
        </p:nvSpPr>
        <p:spPr>
          <a:xfrm>
            <a:off x="629174" y="2026024"/>
            <a:ext cx="11039911" cy="4410635"/>
          </a:xfrm>
        </p:spPr>
        <p:txBody>
          <a:bodyPr>
            <a:noAutofit/>
          </a:bodyPr>
          <a:lstStyle/>
          <a:p>
            <a:pPr marL="0" indent="0" algn="just">
              <a:buNone/>
            </a:pPr>
            <a:r>
              <a:rPr lang="es-E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“Esta Sala, en sentencia del 19 de abril pasado, unificó su posición en el sentido de indicar que en lo que se refiere al derecho de daños, el modelo de responsabilidad estatal que adoptó la Constitución de 1991 no privilegió ningún régimen en particular, sino que dejó en manos del juez definir, frente a cada caso concreto, la construcción de una motivación que consulte las razones tanto fácticas como jurídicas que den sustento a la decisión que habrá de adoptar. Por ello, la jurisdicción de lo contencioso administrativo ha dado cabida a la utilización de diversos ‘títulos de imputación’ para la solución de los casos propuestos a su consideración, sin que esa circunstancia pueda entenderse como la existencia de un mandato que imponga la obligación al juez de utilizar frente a determinadas situaciones fácticas —a manera de recetario— un específico título de imputación. Por ello se concluyó en la mencionada sentencia de la siguiente forma:</a:t>
            </a:r>
          </a:p>
          <a:p>
            <a:pPr marL="0" indent="0" algn="just">
              <a:buNone/>
            </a:pPr>
            <a:r>
              <a:rPr lang="es-E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consecuencia, el uso de tales títulos por parte del juez debe hallarse en consonancia con la realidad probatoria que se le ponga de presente en cada evento de manera que la solución obtenida consulte realmente los principios constitucionales que rigen la materia de la responsabilidad extracontractual del Estado, tal y como se explicó previamente en esta providencia” .</a:t>
            </a:r>
          </a:p>
        </p:txBody>
      </p:sp>
    </p:spTree>
    <p:extLst>
      <p:ext uri="{BB962C8B-B14F-4D97-AF65-F5344CB8AC3E}">
        <p14:creationId xmlns:p14="http://schemas.microsoft.com/office/powerpoint/2010/main" val="2367658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TM03457485[[fn=Malla]]</Template>
  <TotalTime>477</TotalTime>
  <Words>1157</Words>
  <Application>Microsoft Office PowerPoint</Application>
  <PresentationFormat>Panorámica</PresentationFormat>
  <Paragraphs>41</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Century Gothic</vt:lpstr>
      <vt:lpstr>Optima LT Std</vt:lpstr>
      <vt:lpstr>Malla</vt:lpstr>
      <vt:lpstr>PERSONAS QUE PUEDEN GENERAR LA RESPONSABILIDAD ESTATAL</vt:lpstr>
      <vt:lpstr>Los títulos de imputación en el consejo de estado</vt:lpstr>
      <vt:lpstr>1. FALLA DEL SERVICIO</vt:lpstr>
      <vt:lpstr>3. El daño especial</vt:lpstr>
      <vt:lpstr>4. RIESGO EXCEPCIONAL</vt:lpstr>
      <vt:lpstr>Riesgo excepcional para el consejo de estado</vt:lpstr>
      <vt:lpstr>LOS TÍTULOS DE IMPUTACIÓN EN LAS SENTENCIAS DE UNIFICACIÓN DEL CONSEJO DE ESTADO</vt:lpstr>
      <vt:lpstr>LOS TÍTULOS DE IMPUTACIÓN EN LAS SENTENCIAS DE UNIFICACIÓN DEL CONSEJO DE ESTADO</vt:lpstr>
      <vt:lpstr>Sentencia de 23 de agosto de 2012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PERSONAS QUE PUEDEN GENERAR LA RESPONSABILIDAD ESTATAL</dc:title>
  <dc:creator>Hugo Andres Arenas Mendoza</dc:creator>
  <cp:lastModifiedBy>hugo andres arenas mendoza</cp:lastModifiedBy>
  <cp:revision>67</cp:revision>
  <dcterms:created xsi:type="dcterms:W3CDTF">2020-10-08T16:43:32Z</dcterms:created>
  <dcterms:modified xsi:type="dcterms:W3CDTF">2025-08-06T14:21:05Z</dcterms:modified>
</cp:coreProperties>
</file>