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sldIdLst>
    <p:sldId id="256" r:id="rId2"/>
    <p:sldId id="285" r:id="rId3"/>
    <p:sldId id="277" r:id="rId4"/>
    <p:sldId id="258" r:id="rId5"/>
    <p:sldId id="259" r:id="rId6"/>
    <p:sldId id="261" r:id="rId7"/>
    <p:sldId id="263" r:id="rId8"/>
    <p:sldId id="280" r:id="rId9"/>
    <p:sldId id="266" r:id="rId10"/>
    <p:sldId id="267" r:id="rId11"/>
    <p:sldId id="27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2" d="100"/>
          <a:sy n="102" d="100"/>
        </p:scale>
        <p:origin x="894"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829366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565964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524742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345272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260767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677794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‹Nº›</a:t>
            </a:fld>
            <a:endParaRPr lang="en-US" dirty="0"/>
          </a:p>
        </p:txBody>
      </p:sp>
    </p:spTree>
    <p:extLst>
      <p:ext uri="{BB962C8B-B14F-4D97-AF65-F5344CB8AC3E}">
        <p14:creationId xmlns:p14="http://schemas.microsoft.com/office/powerpoint/2010/main" val="943609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767487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808938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852321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‹Nº›</a:t>
            </a:fld>
            <a:endParaRPr lang="en-US" dirty="0"/>
          </a:p>
        </p:txBody>
      </p:sp>
    </p:spTree>
    <p:extLst>
      <p:ext uri="{BB962C8B-B14F-4D97-AF65-F5344CB8AC3E}">
        <p14:creationId xmlns:p14="http://schemas.microsoft.com/office/powerpoint/2010/main" val="384303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370469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259196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089772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smtClean="0"/>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813179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29717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8/6/2025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1798123"/>
      </p:ext>
    </p:extLst>
  </p:cSld>
  <p:clrMap bg1="dk1" tx1="lt1" bg2="dk2" tx2="lt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A905BC-65E5-47B8-90F4-5D3635513EBE}"/>
              </a:ext>
            </a:extLst>
          </p:cNvPr>
          <p:cNvSpPr>
            <a:spLocks noGrp="1"/>
          </p:cNvSpPr>
          <p:nvPr>
            <p:ph type="ctrTitle"/>
          </p:nvPr>
        </p:nvSpPr>
        <p:spPr>
          <a:xfrm>
            <a:off x="536896" y="176170"/>
            <a:ext cx="11048300" cy="679508"/>
          </a:xfrm>
        </p:spPr>
        <p:style>
          <a:lnRef idx="2">
            <a:schemeClr val="dk1"/>
          </a:lnRef>
          <a:fillRef idx="1">
            <a:schemeClr val="lt1"/>
          </a:fillRef>
          <a:effectRef idx="0">
            <a:schemeClr val="dk1"/>
          </a:effectRef>
          <a:fontRef idx="minor">
            <a:schemeClr val="dk1"/>
          </a:fontRef>
        </p:style>
        <p:txBody>
          <a:bodyPr/>
          <a:lstStyle/>
          <a:p>
            <a:pPr algn="ctr"/>
            <a:r>
              <a:rPr lang="es-ES_tradnl" sz="4000" b="1" dirty="0">
                <a:solidFill>
                  <a:srgbClr val="000000"/>
                </a:solidFill>
                <a:effectLst/>
                <a:latin typeface="Optima LT Std"/>
                <a:ea typeface="Calibri" panose="020F0502020204030204" pitchFamily="34" charset="0"/>
                <a:cs typeface="Optima LT Std"/>
              </a:rPr>
              <a:t>CAUSALIDAD E IMPUTACIÓN</a:t>
            </a:r>
            <a:endParaRPr lang="es-CO" sz="4000" dirty="0"/>
          </a:p>
        </p:txBody>
      </p:sp>
      <p:sp>
        <p:nvSpPr>
          <p:cNvPr id="3" name="Subtítulo 2">
            <a:extLst>
              <a:ext uri="{FF2B5EF4-FFF2-40B4-BE49-F238E27FC236}">
                <a16:creationId xmlns:a16="http://schemas.microsoft.com/office/drawing/2014/main" id="{EEED161F-43D7-4013-A0DE-69BE31A73B12}"/>
              </a:ext>
            </a:extLst>
          </p:cNvPr>
          <p:cNvSpPr>
            <a:spLocks noGrp="1"/>
          </p:cNvSpPr>
          <p:nvPr>
            <p:ph type="subTitle" idx="1"/>
          </p:nvPr>
        </p:nvSpPr>
        <p:spPr>
          <a:xfrm>
            <a:off x="536897" y="1255059"/>
            <a:ext cx="11048300" cy="5172635"/>
          </a:xfrm>
        </p:spPr>
        <p:style>
          <a:lnRef idx="2">
            <a:schemeClr val="dk1"/>
          </a:lnRef>
          <a:fillRef idx="1">
            <a:schemeClr val="lt1"/>
          </a:fillRef>
          <a:effectRef idx="0">
            <a:schemeClr val="dk1"/>
          </a:effectRef>
          <a:fontRef idx="minor">
            <a:schemeClr val="dk1"/>
          </a:fontRef>
        </p:style>
        <p:txBody>
          <a:bodyPr>
            <a:normAutofit/>
          </a:bodyPr>
          <a:lstStyle/>
          <a:p>
            <a:pPr algn="just"/>
            <a:r>
              <a:rPr lang="es-ES_tradnl" sz="3600" dirty="0">
                <a:solidFill>
                  <a:srgbClr val="000000"/>
                </a:solidFill>
                <a:effectLst/>
                <a:latin typeface="Optima LT Std"/>
                <a:ea typeface="Calibri" panose="020F0502020204030204" pitchFamily="34" charset="0"/>
                <a:cs typeface="Optima LT Std"/>
              </a:rPr>
              <a:t>El tercer elemento fundamental para que exista la responsabilidad de la Administración pública, que es la relación de causalidad entre la lesión y la culpa atribuible al Estado, es decir, que el daño se produzca como consecuencia o resultado de la acción u omisión del Estado</a:t>
            </a:r>
            <a:r>
              <a:rPr lang="es-ES_tradnl" sz="3600" baseline="30000" dirty="0">
                <a:solidFill>
                  <a:srgbClr val="000000"/>
                </a:solidFill>
                <a:effectLst/>
                <a:latin typeface="Optima LT Std"/>
                <a:ea typeface="Calibri" panose="020F0502020204030204" pitchFamily="34" charset="0"/>
                <a:cs typeface="Optima LT Std"/>
              </a:rPr>
              <a:t> </a:t>
            </a:r>
            <a:r>
              <a:rPr lang="es-ES_tradnl" sz="3600" dirty="0">
                <a:solidFill>
                  <a:srgbClr val="000000"/>
                </a:solidFill>
                <a:effectLst/>
                <a:latin typeface="Optima LT Std"/>
                <a:ea typeface="Calibri" panose="020F0502020204030204" pitchFamily="34" charset="0"/>
                <a:cs typeface="Optima LT Std"/>
              </a:rPr>
              <a:t>(incluso todos aquellos que puedan generar la responsabilidad pública). Es una relación causa-efecto que busca responder a las preguntas “¿de no haber sido por…?” o “¿de no haber mediado…?”.</a:t>
            </a:r>
          </a:p>
          <a:p>
            <a:pPr algn="just"/>
            <a:endParaRPr lang="es-ES_tradnl" dirty="0">
              <a:solidFill>
                <a:srgbClr val="000000"/>
              </a:solidFill>
              <a:latin typeface="Optima LT Std"/>
              <a:ea typeface="Calibri" panose="020F0502020204030204" pitchFamily="34" charset="0"/>
              <a:cs typeface="Times New Roman" panose="02020603050405020304" pitchFamily="18" charset="0"/>
            </a:endParaRPr>
          </a:p>
          <a:p>
            <a:pPr algn="just"/>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CO" dirty="0"/>
          </a:p>
        </p:txBody>
      </p:sp>
    </p:spTree>
    <p:extLst>
      <p:ext uri="{BB962C8B-B14F-4D97-AF65-F5344CB8AC3E}">
        <p14:creationId xmlns:p14="http://schemas.microsoft.com/office/powerpoint/2010/main" val="2167731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0695CD-EADD-4DFE-B637-DE9560D065B7}"/>
              </a:ext>
            </a:extLst>
          </p:cNvPr>
          <p:cNvSpPr>
            <a:spLocks noGrp="1"/>
          </p:cNvSpPr>
          <p:nvPr>
            <p:ph type="title"/>
          </p:nvPr>
        </p:nvSpPr>
        <p:spPr>
          <a:xfrm>
            <a:off x="677333" y="167781"/>
            <a:ext cx="10832361" cy="679508"/>
          </a:xfrm>
        </p:spPr>
        <p:style>
          <a:lnRef idx="2">
            <a:schemeClr val="dk1"/>
          </a:lnRef>
          <a:fillRef idx="1">
            <a:schemeClr val="lt1"/>
          </a:fillRef>
          <a:effectRef idx="0">
            <a:schemeClr val="dk1"/>
          </a:effectRef>
          <a:fontRef idx="minor">
            <a:schemeClr val="dk1"/>
          </a:fontRef>
        </p:style>
        <p:txBody>
          <a:bodyPr/>
          <a:lstStyle/>
          <a:p>
            <a:pPr algn="ctr"/>
            <a:r>
              <a:rPr lang="es-CO" dirty="0"/>
              <a:t>6. IMPUTACIÓN OBJETIVA</a:t>
            </a:r>
          </a:p>
        </p:txBody>
      </p:sp>
      <p:sp>
        <p:nvSpPr>
          <p:cNvPr id="3" name="Marcador de contenido 2">
            <a:extLst>
              <a:ext uri="{FF2B5EF4-FFF2-40B4-BE49-F238E27FC236}">
                <a16:creationId xmlns:a16="http://schemas.microsoft.com/office/drawing/2014/main" id="{ED230718-824A-4C7B-B448-1823B5193DC9}"/>
              </a:ext>
            </a:extLst>
          </p:cNvPr>
          <p:cNvSpPr>
            <a:spLocks noGrp="1"/>
          </p:cNvSpPr>
          <p:nvPr>
            <p:ph idx="1"/>
          </p:nvPr>
        </p:nvSpPr>
        <p:spPr>
          <a:xfrm>
            <a:off x="402672" y="1166070"/>
            <a:ext cx="11350303" cy="5452844"/>
          </a:xfrm>
        </p:spPr>
        <p:style>
          <a:lnRef idx="2">
            <a:schemeClr val="dk1"/>
          </a:lnRef>
          <a:fillRef idx="1">
            <a:schemeClr val="lt1"/>
          </a:fillRef>
          <a:effectRef idx="0">
            <a:schemeClr val="dk1"/>
          </a:effectRef>
          <a:fontRef idx="minor">
            <a:schemeClr val="dk1"/>
          </a:fontRef>
        </p:style>
        <p:txBody>
          <a:bodyPr>
            <a:normAutofit lnSpcReduction="10000"/>
          </a:bodyPr>
          <a:lstStyle/>
          <a:p>
            <a:pPr algn="just"/>
            <a:r>
              <a:rPr lang="es-ES_tradnl" sz="2700" dirty="0">
                <a:solidFill>
                  <a:srgbClr val="000000"/>
                </a:solidFill>
                <a:effectLst/>
                <a:latin typeface="Optima LT Std"/>
                <a:ea typeface="Calibri" panose="020F0502020204030204" pitchFamily="34" charset="0"/>
                <a:cs typeface="Optima LT Std"/>
              </a:rPr>
              <a:t>Esta teoría se ha fortalecido en las últimas décadas y tiene como expositores principales a los penalistas alemanes Claus Roxin y Günther Jakobs, quienes han introducido su pensamiento tanto en el resto de Europa —acogido por el Derecho Comunitario europeo en sus sentencias y en los Principios de Derecho europeo de la responsabilidad civil (PETL)— y en algunos países americanos —en las decisiones de la Corte Interamericana de Derechos Humanos—.</a:t>
            </a:r>
          </a:p>
          <a:p>
            <a:pPr algn="just"/>
            <a:r>
              <a:rPr lang="es-ES_tradnl" sz="2700" dirty="0">
                <a:solidFill>
                  <a:srgbClr val="000000"/>
                </a:solidFill>
                <a:effectLst/>
                <a:latin typeface="Optima LT Std"/>
                <a:ea typeface="Calibri" panose="020F0502020204030204" pitchFamily="34" charset="0"/>
                <a:cs typeface="Optima LT Std"/>
              </a:rPr>
              <a:t>Esta teoría, surgida del pensamiento de Hegel, perfilada por Karl </a:t>
            </a:r>
            <a:r>
              <a:rPr lang="es-ES_tradnl" sz="2700" dirty="0" err="1">
                <a:solidFill>
                  <a:srgbClr val="000000"/>
                </a:solidFill>
                <a:effectLst/>
                <a:latin typeface="Optima LT Std"/>
                <a:ea typeface="Calibri" panose="020F0502020204030204" pitchFamily="34" charset="0"/>
                <a:cs typeface="Optima LT Std"/>
              </a:rPr>
              <a:t>Larenz</a:t>
            </a:r>
            <a:r>
              <a:rPr lang="es-ES_tradnl" sz="2700" dirty="0">
                <a:solidFill>
                  <a:srgbClr val="000000"/>
                </a:solidFill>
                <a:effectLst/>
                <a:latin typeface="Optima LT Std"/>
                <a:ea typeface="Calibri" panose="020F0502020204030204" pitchFamily="34" charset="0"/>
                <a:cs typeface="Optima LT Std"/>
              </a:rPr>
              <a:t> y Richard </a:t>
            </a:r>
            <a:r>
              <a:rPr lang="es-ES_tradnl" sz="2700" dirty="0" err="1">
                <a:solidFill>
                  <a:srgbClr val="000000"/>
                </a:solidFill>
                <a:effectLst/>
                <a:latin typeface="Optima LT Std"/>
                <a:ea typeface="Calibri" panose="020F0502020204030204" pitchFamily="34" charset="0"/>
                <a:cs typeface="Optima LT Std"/>
              </a:rPr>
              <a:t>Honig</a:t>
            </a:r>
            <a:r>
              <a:rPr lang="es-ES_tradnl" sz="2700" dirty="0">
                <a:solidFill>
                  <a:srgbClr val="000000"/>
                </a:solidFill>
                <a:effectLst/>
                <a:latin typeface="Optima LT Std"/>
                <a:ea typeface="Calibri" panose="020F0502020204030204" pitchFamily="34" charset="0"/>
                <a:cs typeface="Optima LT Std"/>
              </a:rPr>
              <a:t> y desarrollada por la dogmática penal alemana, se separa de las teorías que sostienen que la comprobación de la relación de causalidad debe hacerse desde una perspectiva fáctica o naturalística, sin consideraciones jurídicas que puedan distorsionar las conclusiones a las que lleguen los jueces. Al contrario, propone que la verificación de la causalidad es una cuestión jurídica.</a:t>
            </a:r>
          </a:p>
          <a:p>
            <a:pPr algn="just"/>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dirty="0"/>
          </a:p>
        </p:txBody>
      </p:sp>
    </p:spTree>
    <p:extLst>
      <p:ext uri="{BB962C8B-B14F-4D97-AF65-F5344CB8AC3E}">
        <p14:creationId xmlns:p14="http://schemas.microsoft.com/office/powerpoint/2010/main" val="2639266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53392D-66D1-482F-96B5-1E8FAA6DBBED}"/>
              </a:ext>
            </a:extLst>
          </p:cNvPr>
          <p:cNvSpPr>
            <a:spLocks noGrp="1"/>
          </p:cNvSpPr>
          <p:nvPr>
            <p:ph type="title"/>
          </p:nvPr>
        </p:nvSpPr>
        <p:spPr>
          <a:xfrm>
            <a:off x="142613" y="352339"/>
            <a:ext cx="11702642" cy="536894"/>
          </a:xfrm>
        </p:spPr>
        <p:style>
          <a:lnRef idx="2">
            <a:schemeClr val="dk1"/>
          </a:lnRef>
          <a:fillRef idx="1">
            <a:schemeClr val="lt1"/>
          </a:fillRef>
          <a:effectRef idx="0">
            <a:schemeClr val="dk1"/>
          </a:effectRef>
          <a:fontRef idx="minor">
            <a:schemeClr val="dk1"/>
          </a:fontRef>
        </p:style>
        <p:txBody>
          <a:bodyPr>
            <a:noAutofit/>
          </a:bodyPr>
          <a:lstStyle/>
          <a:p>
            <a:pPr algn="ctr"/>
            <a:r>
              <a:rPr lang="es-ES_tradnl" sz="3200" b="1" dirty="0">
                <a:solidFill>
                  <a:srgbClr val="000000"/>
                </a:solidFill>
                <a:effectLst/>
                <a:latin typeface="Optima LT Std"/>
                <a:ea typeface="Calibri" panose="020F0502020204030204" pitchFamily="34" charset="0"/>
                <a:cs typeface="Optima LT Std"/>
              </a:rPr>
              <a:t>7. TEORÍA DE LA PÉRDIDA DE OPORTUNIDAD</a:t>
            </a:r>
            <a:endParaRPr lang="es-CO" sz="3200" dirty="0"/>
          </a:p>
        </p:txBody>
      </p:sp>
      <p:sp>
        <p:nvSpPr>
          <p:cNvPr id="3" name="Marcador de contenido 2">
            <a:extLst>
              <a:ext uri="{FF2B5EF4-FFF2-40B4-BE49-F238E27FC236}">
                <a16:creationId xmlns:a16="http://schemas.microsoft.com/office/drawing/2014/main" id="{D95E2B76-25A1-4FA2-803B-5263C61FA620}"/>
              </a:ext>
            </a:extLst>
          </p:cNvPr>
          <p:cNvSpPr>
            <a:spLocks noGrp="1"/>
          </p:cNvSpPr>
          <p:nvPr>
            <p:ph idx="1"/>
          </p:nvPr>
        </p:nvSpPr>
        <p:spPr>
          <a:xfrm>
            <a:off x="243281" y="1317073"/>
            <a:ext cx="11702641" cy="5394120"/>
          </a:xfrm>
        </p:spPr>
        <p:style>
          <a:lnRef idx="2">
            <a:schemeClr val="dk1"/>
          </a:lnRef>
          <a:fillRef idx="1">
            <a:schemeClr val="lt1"/>
          </a:fillRef>
          <a:effectRef idx="0">
            <a:schemeClr val="dk1"/>
          </a:effectRef>
          <a:fontRef idx="minor">
            <a:schemeClr val="dk1"/>
          </a:fontRef>
        </p:style>
        <p:txBody>
          <a:bodyPr>
            <a:normAutofit/>
          </a:bodyPr>
          <a:lstStyle/>
          <a:p>
            <a:pPr algn="just"/>
            <a:r>
              <a:rPr lang="es-ES_tradnl" sz="3200" dirty="0">
                <a:solidFill>
                  <a:srgbClr val="000000"/>
                </a:solidFill>
                <a:effectLst/>
                <a:latin typeface="Optima LT Std"/>
                <a:ea typeface="Calibri" panose="020F0502020204030204" pitchFamily="34" charset="0"/>
                <a:cs typeface="Optima LT Std"/>
              </a:rPr>
              <a:t>Una relevante propuesta que se ha venido incorporando paulatinamente en la doctrina extranjera es la que parte de la teoría de la pérdida de la oportunidad para probar el nexo causal en los casos en los que no está demostrado con claridad y se pueda llegar a soluciones injustas. </a:t>
            </a:r>
          </a:p>
          <a:p>
            <a:pPr algn="just"/>
            <a:r>
              <a:rPr lang="es-ES_tradnl" sz="3200" dirty="0">
                <a:solidFill>
                  <a:srgbClr val="000000"/>
                </a:solidFill>
                <a:effectLst/>
                <a:latin typeface="Optima LT Std"/>
                <a:ea typeface="Calibri" panose="020F0502020204030204" pitchFamily="34" charset="0"/>
                <a:cs typeface="Optima LT Std"/>
              </a:rPr>
              <a:t>En términos generales, el daño de pérdida de oportunidad</a:t>
            </a:r>
            <a:r>
              <a:rPr lang="es-ES_tradnl" sz="3200" baseline="30000" dirty="0">
                <a:solidFill>
                  <a:srgbClr val="000000"/>
                </a:solidFill>
                <a:effectLst/>
                <a:latin typeface="Optima LT Std"/>
                <a:ea typeface="Calibri" panose="020F0502020204030204" pitchFamily="34" charset="0"/>
                <a:cs typeface="Optima LT Std"/>
              </a:rPr>
              <a:t> </a:t>
            </a:r>
            <a:r>
              <a:rPr lang="es-ES_tradnl" sz="3200" dirty="0">
                <a:solidFill>
                  <a:srgbClr val="000000"/>
                </a:solidFill>
                <a:effectLst/>
                <a:latin typeface="Optima LT Std"/>
                <a:ea typeface="Calibri" panose="020F0502020204030204" pitchFamily="34" charset="0"/>
                <a:cs typeface="Optima LT Std"/>
              </a:rPr>
              <a:t>o chance es una figura paralela en el derecho francés</a:t>
            </a:r>
            <a:r>
              <a:rPr lang="es-ES_tradnl" sz="3200" baseline="30000" dirty="0">
                <a:solidFill>
                  <a:srgbClr val="000000"/>
                </a:solidFill>
                <a:effectLst/>
                <a:latin typeface="Optima LT Std"/>
                <a:ea typeface="Calibri" panose="020F0502020204030204" pitchFamily="34" charset="0"/>
                <a:cs typeface="Optima LT Std"/>
              </a:rPr>
              <a:t> </a:t>
            </a:r>
            <a:r>
              <a:rPr lang="es-ES_tradnl" sz="3200" dirty="0">
                <a:solidFill>
                  <a:srgbClr val="000000"/>
                </a:solidFill>
                <a:effectLst/>
                <a:latin typeface="Optima LT Std"/>
                <a:ea typeface="Calibri" panose="020F0502020204030204" pitchFamily="34" charset="0"/>
                <a:cs typeface="Optima LT Std"/>
              </a:rPr>
              <a:t>y en el </a:t>
            </a:r>
            <a:r>
              <a:rPr lang="es-ES_tradnl" sz="3200" dirty="0" err="1">
                <a:solidFill>
                  <a:srgbClr val="000000"/>
                </a:solidFill>
                <a:effectLst/>
                <a:latin typeface="Optima LT Std"/>
                <a:ea typeface="Calibri" panose="020F0502020204030204" pitchFamily="34" charset="0"/>
                <a:cs typeface="Optima LT Std"/>
              </a:rPr>
              <a:t>Common</a:t>
            </a:r>
            <a:r>
              <a:rPr lang="es-ES_tradnl" sz="3200" dirty="0">
                <a:solidFill>
                  <a:srgbClr val="000000"/>
                </a:solidFill>
                <a:effectLst/>
                <a:latin typeface="Optima LT Std"/>
                <a:ea typeface="Calibri" panose="020F0502020204030204" pitchFamily="34" charset="0"/>
                <a:cs typeface="Optima LT Std"/>
              </a:rPr>
              <a:t> </a:t>
            </a:r>
            <a:r>
              <a:rPr lang="es-ES_tradnl" sz="3200" dirty="0" err="1">
                <a:solidFill>
                  <a:srgbClr val="000000"/>
                </a:solidFill>
                <a:effectLst/>
                <a:latin typeface="Optima LT Std"/>
                <a:ea typeface="Calibri" panose="020F0502020204030204" pitchFamily="34" charset="0"/>
                <a:cs typeface="Optima LT Std"/>
              </a:rPr>
              <a:t>Law</a:t>
            </a:r>
            <a:r>
              <a:rPr lang="es-ES_tradnl" sz="3200" dirty="0">
                <a:solidFill>
                  <a:srgbClr val="000000"/>
                </a:solidFill>
                <a:effectLst/>
                <a:latin typeface="Optima LT Std"/>
                <a:ea typeface="Calibri" panose="020F0502020204030204" pitchFamily="34" charset="0"/>
                <a:cs typeface="Optima LT Std"/>
              </a:rPr>
              <a:t> que se fue introduciendo poco a poco por influencia tanto de la doctrina como de la jurisprudencia en otros países, incluso por la colombiana.</a:t>
            </a:r>
            <a:endParaRPr lang="es-CO"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dirty="0"/>
          </a:p>
        </p:txBody>
      </p:sp>
    </p:spTree>
    <p:extLst>
      <p:ext uri="{BB962C8B-B14F-4D97-AF65-F5344CB8AC3E}">
        <p14:creationId xmlns:p14="http://schemas.microsoft.com/office/powerpoint/2010/main" val="19818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EF628E-3933-FF5F-BC4A-F28E19AA476D}"/>
              </a:ext>
            </a:extLst>
          </p:cNvPr>
          <p:cNvSpPr>
            <a:spLocks noGrp="1"/>
          </p:cNvSpPr>
          <p:nvPr>
            <p:ph type="title"/>
          </p:nvPr>
        </p:nvSpPr>
        <p:spPr>
          <a:xfrm>
            <a:off x="1797666" y="537882"/>
            <a:ext cx="8596668" cy="941294"/>
          </a:xfrm>
        </p:spPr>
        <p:style>
          <a:lnRef idx="2">
            <a:schemeClr val="dk1"/>
          </a:lnRef>
          <a:fillRef idx="1">
            <a:schemeClr val="lt1"/>
          </a:fillRef>
          <a:effectRef idx="0">
            <a:schemeClr val="dk1"/>
          </a:effectRef>
          <a:fontRef idx="minor">
            <a:schemeClr val="dk1"/>
          </a:fontRef>
        </p:style>
        <p:txBody>
          <a:bodyPr>
            <a:normAutofit/>
          </a:bodyPr>
          <a:lstStyle/>
          <a:p>
            <a:pPr algn="ctr"/>
            <a:r>
              <a:rPr lang="es-CO" sz="4800" dirty="0"/>
              <a:t>LA RELACIÓN DE CASUALIDAD</a:t>
            </a:r>
          </a:p>
        </p:txBody>
      </p:sp>
      <p:sp>
        <p:nvSpPr>
          <p:cNvPr id="3" name="Marcador de contenido 2">
            <a:extLst>
              <a:ext uri="{FF2B5EF4-FFF2-40B4-BE49-F238E27FC236}">
                <a16:creationId xmlns:a16="http://schemas.microsoft.com/office/drawing/2014/main" id="{16036B70-06ED-2FB1-25A9-637DC2651E21}"/>
              </a:ext>
            </a:extLst>
          </p:cNvPr>
          <p:cNvSpPr>
            <a:spLocks noGrp="1"/>
          </p:cNvSpPr>
          <p:nvPr>
            <p:ph idx="1"/>
          </p:nvPr>
        </p:nvSpPr>
        <p:spPr>
          <a:xfrm>
            <a:off x="677334" y="2348753"/>
            <a:ext cx="8596668" cy="1842199"/>
          </a:xfrm>
        </p:spPr>
        <p:style>
          <a:lnRef idx="2">
            <a:schemeClr val="dk1"/>
          </a:lnRef>
          <a:fillRef idx="1">
            <a:schemeClr val="lt1"/>
          </a:fillRef>
          <a:effectRef idx="0">
            <a:schemeClr val="dk1"/>
          </a:effectRef>
          <a:fontRef idx="minor">
            <a:schemeClr val="dk1"/>
          </a:fontRef>
        </p:style>
        <p:txBody>
          <a:bodyPr>
            <a:normAutofit/>
          </a:bodyPr>
          <a:lstStyle/>
          <a:p>
            <a:r>
              <a:rPr lang="es-CO" sz="3200" dirty="0"/>
              <a:t>1. Las teorías casuales.</a:t>
            </a:r>
          </a:p>
          <a:p>
            <a:pPr marL="0" indent="0">
              <a:buNone/>
            </a:pPr>
            <a:endParaRPr lang="es-CO" sz="3200" dirty="0"/>
          </a:p>
          <a:p>
            <a:r>
              <a:rPr lang="es-CO" sz="3200" dirty="0"/>
              <a:t>2. La exoneración de la responsabilidad. </a:t>
            </a:r>
          </a:p>
        </p:txBody>
      </p:sp>
    </p:spTree>
    <p:extLst>
      <p:ext uri="{BB962C8B-B14F-4D97-AF65-F5344CB8AC3E}">
        <p14:creationId xmlns:p14="http://schemas.microsoft.com/office/powerpoint/2010/main" val="3138861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A270D3-D136-4094-990D-B4B8D302F885}"/>
              </a:ext>
            </a:extLst>
          </p:cNvPr>
          <p:cNvSpPr>
            <a:spLocks noGrp="1"/>
          </p:cNvSpPr>
          <p:nvPr>
            <p:ph type="title"/>
          </p:nvPr>
        </p:nvSpPr>
        <p:spPr>
          <a:xfrm>
            <a:off x="677333" y="201336"/>
            <a:ext cx="11151143" cy="746620"/>
          </a:xfrm>
        </p:spPr>
        <p:style>
          <a:lnRef idx="2">
            <a:schemeClr val="dk1"/>
          </a:lnRef>
          <a:fillRef idx="1">
            <a:schemeClr val="lt1"/>
          </a:fillRef>
          <a:effectRef idx="0">
            <a:schemeClr val="dk1"/>
          </a:effectRef>
          <a:fontRef idx="minor">
            <a:schemeClr val="dk1"/>
          </a:fontRef>
        </p:style>
        <p:txBody>
          <a:bodyPr/>
          <a:lstStyle/>
          <a:p>
            <a:pPr algn="ctr"/>
            <a:r>
              <a:rPr kumimoji="0" lang="es-ES_tradnl" sz="4000" b="1" i="0" u="none" strike="noStrike" kern="1200" cap="none" spc="0" normalizeH="0" baseline="0" noProof="0" dirty="0">
                <a:ln>
                  <a:noFill/>
                </a:ln>
                <a:solidFill>
                  <a:srgbClr val="000000"/>
                </a:solidFill>
                <a:effectLst/>
                <a:uLnTx/>
                <a:uFillTx/>
                <a:latin typeface="Optima LT Std"/>
                <a:ea typeface="Calibri" panose="020F0502020204030204" pitchFamily="34" charset="0"/>
                <a:cs typeface="Optima LT Std"/>
              </a:rPr>
              <a:t>CAUSALIDAD E IMPUTACIÓN</a:t>
            </a:r>
            <a:endParaRPr lang="es-CO" dirty="0"/>
          </a:p>
        </p:txBody>
      </p:sp>
      <p:sp>
        <p:nvSpPr>
          <p:cNvPr id="3" name="Marcador de contenido 2">
            <a:extLst>
              <a:ext uri="{FF2B5EF4-FFF2-40B4-BE49-F238E27FC236}">
                <a16:creationId xmlns:a16="http://schemas.microsoft.com/office/drawing/2014/main" id="{0E0E413A-F83D-41EB-ACED-2882360E1C12}"/>
              </a:ext>
            </a:extLst>
          </p:cNvPr>
          <p:cNvSpPr>
            <a:spLocks noGrp="1"/>
          </p:cNvSpPr>
          <p:nvPr>
            <p:ph idx="1"/>
          </p:nvPr>
        </p:nvSpPr>
        <p:spPr>
          <a:xfrm>
            <a:off x="677333" y="1407459"/>
            <a:ext cx="11151143" cy="5077231"/>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lgn="just" fontAlgn="ctr">
              <a:lnSpc>
                <a:spcPct val="107000"/>
              </a:lnSpc>
              <a:spcAft>
                <a:spcPts val="800"/>
              </a:spcAft>
            </a:pPr>
            <a:r>
              <a:rPr lang="es-ES_tradnl" sz="3200" dirty="0">
                <a:solidFill>
                  <a:srgbClr val="000000"/>
                </a:solidFill>
                <a:effectLst/>
                <a:latin typeface="Optima LT Std"/>
                <a:ea typeface="Calibri" panose="020F0502020204030204" pitchFamily="34" charset="0"/>
                <a:cs typeface="Optima LT Std"/>
              </a:rPr>
              <a:t>La elección de la aplicación de una teoría causal en particular repercute en la jurisprudencia que emiten los jueces y tribunales, por lo que puede verse lesionado el principio de certeza jurídica. Este tema está relacionado con el arbitrio judicial.</a:t>
            </a:r>
          </a:p>
          <a:p>
            <a:pPr algn="just" fontAlgn="ctr">
              <a:lnSpc>
                <a:spcPct val="107000"/>
              </a:lnSpc>
              <a:spcAft>
                <a:spcPts val="800"/>
              </a:spcAft>
            </a:pPr>
            <a:r>
              <a:rPr lang="es-ES_tradnl" sz="3200" dirty="0">
                <a:solidFill>
                  <a:srgbClr val="000000"/>
                </a:solidFill>
                <a:latin typeface="Optima LT Std"/>
                <a:ea typeface="Calibri" panose="020F0502020204030204" pitchFamily="34" charset="0"/>
                <a:cs typeface="Optima LT Std"/>
              </a:rPr>
              <a:t>A</a:t>
            </a:r>
            <a:r>
              <a:rPr lang="es-ES_tradnl" sz="3200" dirty="0">
                <a:solidFill>
                  <a:srgbClr val="000000"/>
                </a:solidFill>
                <a:effectLst/>
                <a:latin typeface="Optima LT Std"/>
                <a:ea typeface="Calibri" panose="020F0502020204030204" pitchFamily="34" charset="0"/>
                <a:cs typeface="Optima LT Std"/>
              </a:rPr>
              <a:t>proximación general a las principales teorías para probar la relación causal o causalidad y se divide en dos partes: </a:t>
            </a:r>
          </a:p>
          <a:p>
            <a:pPr marL="0" indent="0" algn="just" fontAlgn="ctr">
              <a:lnSpc>
                <a:spcPct val="107000"/>
              </a:lnSpc>
              <a:spcAft>
                <a:spcPts val="800"/>
              </a:spcAft>
              <a:buNone/>
            </a:pPr>
            <a:r>
              <a:rPr lang="es-ES_tradnl" sz="3200" dirty="0">
                <a:solidFill>
                  <a:srgbClr val="000000"/>
                </a:solidFill>
                <a:effectLst/>
                <a:latin typeface="Optima LT Std"/>
                <a:ea typeface="Calibri" panose="020F0502020204030204" pitchFamily="34" charset="0"/>
                <a:cs typeface="Optima LT Std"/>
              </a:rPr>
              <a:t>1. Teorías clásicas para probar relación causal, y </a:t>
            </a:r>
          </a:p>
          <a:p>
            <a:pPr marL="0" indent="0" algn="just" fontAlgn="ctr">
              <a:lnSpc>
                <a:spcPct val="107000"/>
              </a:lnSpc>
              <a:spcAft>
                <a:spcPts val="800"/>
              </a:spcAft>
              <a:buNone/>
            </a:pPr>
            <a:r>
              <a:rPr lang="es-ES_tradnl" sz="3200" dirty="0">
                <a:solidFill>
                  <a:srgbClr val="000000"/>
                </a:solidFill>
                <a:effectLst/>
                <a:latin typeface="Optima LT Std"/>
                <a:ea typeface="Calibri" panose="020F0502020204030204" pitchFamily="34" charset="0"/>
                <a:cs typeface="Optima LT Std"/>
              </a:rPr>
              <a:t>2. Fortalecimiento de las tesis de la imputación objetiva y de la pérdida de oportunidad.</a:t>
            </a:r>
            <a:endParaRPr lang="es-CO" sz="32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ctr">
              <a:lnSpc>
                <a:spcPct val="107000"/>
              </a:lnSpc>
              <a:spcAft>
                <a:spcPts val="800"/>
              </a:spcAft>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ctr">
              <a:lnSpc>
                <a:spcPct val="107000"/>
              </a:lnSpc>
              <a:spcAft>
                <a:spcPts val="800"/>
              </a:spcAft>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ctr">
              <a:lnSpc>
                <a:spcPct val="107000"/>
              </a:lnSpc>
              <a:spcAft>
                <a:spcPts val="800"/>
              </a:spcAft>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dirty="0"/>
          </a:p>
        </p:txBody>
      </p:sp>
    </p:spTree>
    <p:extLst>
      <p:ext uri="{BB962C8B-B14F-4D97-AF65-F5344CB8AC3E}">
        <p14:creationId xmlns:p14="http://schemas.microsoft.com/office/powerpoint/2010/main" val="312544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B1D19D-B7C6-4205-94F0-FEBE2BEBB729}"/>
              </a:ext>
            </a:extLst>
          </p:cNvPr>
          <p:cNvSpPr>
            <a:spLocks noGrp="1"/>
          </p:cNvSpPr>
          <p:nvPr>
            <p:ph type="title"/>
          </p:nvPr>
        </p:nvSpPr>
        <p:spPr>
          <a:xfrm>
            <a:off x="677334" y="327172"/>
            <a:ext cx="11276978" cy="562061"/>
          </a:xfrm>
        </p:spPr>
        <p:style>
          <a:lnRef idx="2">
            <a:schemeClr val="dk1"/>
          </a:lnRef>
          <a:fillRef idx="1">
            <a:schemeClr val="lt1"/>
          </a:fillRef>
          <a:effectRef idx="0">
            <a:schemeClr val="dk1"/>
          </a:effectRef>
          <a:fontRef idx="minor">
            <a:schemeClr val="dk1"/>
          </a:fontRef>
        </p:style>
        <p:txBody>
          <a:bodyPr>
            <a:normAutofit fontScale="90000"/>
          </a:bodyPr>
          <a:lstStyle/>
          <a:p>
            <a:pPr algn="ctr"/>
            <a:r>
              <a:rPr lang="es-ES_tradnl" b="1" cap="all" dirty="0">
                <a:solidFill>
                  <a:srgbClr val="000000"/>
                </a:solidFill>
                <a:effectLst/>
                <a:latin typeface="Optima LT Std"/>
                <a:ea typeface="Calibri" panose="020F0502020204030204" pitchFamily="34" charset="0"/>
                <a:cs typeface="Optima LT Std"/>
              </a:rPr>
              <a:t>1.</a:t>
            </a:r>
            <a:r>
              <a:rPr lang="es-ES_tradnl" cap="all" dirty="0">
                <a:solidFill>
                  <a:srgbClr val="000000"/>
                </a:solidFill>
                <a:effectLst/>
                <a:latin typeface="Optima LT Std"/>
                <a:ea typeface="Calibri" panose="020F0502020204030204" pitchFamily="34" charset="0"/>
                <a:cs typeface="Optima LT Std"/>
              </a:rPr>
              <a:t> TEORÍAS CLÁSICAS PARA PROBAR RELACIÓN DE CAUSALIDAD</a:t>
            </a:r>
            <a:br>
              <a:rPr lang="es-CO" sz="1800" dirty="0">
                <a:effectLst/>
                <a:latin typeface="Calibri" panose="020F0502020204030204" pitchFamily="34" charset="0"/>
                <a:ea typeface="Calibri" panose="020F0502020204030204" pitchFamily="34" charset="0"/>
                <a:cs typeface="Times New Roman" panose="02020603050405020304" pitchFamily="18" charset="0"/>
              </a:rPr>
            </a:br>
            <a:endParaRPr lang="es-CO" dirty="0"/>
          </a:p>
        </p:txBody>
      </p:sp>
      <p:sp>
        <p:nvSpPr>
          <p:cNvPr id="3" name="Marcador de contenido 2">
            <a:extLst>
              <a:ext uri="{FF2B5EF4-FFF2-40B4-BE49-F238E27FC236}">
                <a16:creationId xmlns:a16="http://schemas.microsoft.com/office/drawing/2014/main" id="{8026FD9A-6DA9-48C5-91DC-E8B40B495662}"/>
              </a:ext>
            </a:extLst>
          </p:cNvPr>
          <p:cNvSpPr>
            <a:spLocks noGrp="1"/>
          </p:cNvSpPr>
          <p:nvPr>
            <p:ph idx="1"/>
          </p:nvPr>
        </p:nvSpPr>
        <p:spPr>
          <a:xfrm>
            <a:off x="377505" y="1266738"/>
            <a:ext cx="11576805" cy="5264089"/>
          </a:xfrm>
        </p:spPr>
        <p:style>
          <a:lnRef idx="2">
            <a:schemeClr val="dk1"/>
          </a:lnRef>
          <a:fillRef idx="1">
            <a:schemeClr val="lt1"/>
          </a:fillRef>
          <a:effectRef idx="0">
            <a:schemeClr val="dk1"/>
          </a:effectRef>
          <a:fontRef idx="minor">
            <a:schemeClr val="dk1"/>
          </a:fontRef>
        </p:style>
        <p:txBody>
          <a:bodyPr>
            <a:noAutofit/>
          </a:bodyPr>
          <a:lstStyle/>
          <a:p>
            <a:pPr algn="just" fontAlgn="ctr">
              <a:lnSpc>
                <a:spcPct val="107000"/>
              </a:lnSpc>
              <a:spcAft>
                <a:spcPts val="800"/>
              </a:spcAft>
            </a:pPr>
            <a:r>
              <a:rPr lang="es-ES_tradnl" sz="3000" dirty="0">
                <a:solidFill>
                  <a:srgbClr val="000000"/>
                </a:solidFill>
                <a:effectLst/>
                <a:latin typeface="Optima LT Std"/>
                <a:ea typeface="Calibri" panose="020F0502020204030204" pitchFamily="34" charset="0"/>
                <a:cs typeface="Optima LT Std"/>
              </a:rPr>
              <a:t>La producción de un daño normalmente es el resultado de varias situaciones que confluyen, por lo que es difícil determinar las verdaderas causas que han ocasionado la lesión. Aquí surgen los problemas que el juez debe solucionar y, para facilitar su tarea, es necesario restringir el campo de análisis a las causas relevantes. Con ese fin se han creado diversas teorías de la causalidad que se encargan de evaluar la importancia de cada uno de los hechos sucedidos y destacar las verdaderas razones de la lesión.</a:t>
            </a:r>
            <a:endParaRPr lang="es-CO" sz="3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ctr">
              <a:lnSpc>
                <a:spcPct val="107000"/>
              </a:lnSpc>
              <a:spcAft>
                <a:spcPts val="800"/>
              </a:spcAft>
            </a:pPr>
            <a:r>
              <a:rPr lang="es-ES_tradnl" sz="3000" dirty="0">
                <a:solidFill>
                  <a:srgbClr val="000000"/>
                </a:solidFill>
                <a:effectLst/>
                <a:latin typeface="Optima LT Std"/>
                <a:ea typeface="Calibri" panose="020F0502020204030204" pitchFamily="34" charset="0"/>
                <a:cs typeface="Optima LT Std"/>
              </a:rPr>
              <a:t>Teoría de la causalidad exclusiva, la de equivalencia de condiciones, la de causalidad adecuada y otras teorías vigentes en la doctrina comparada.</a:t>
            </a:r>
            <a:endParaRPr lang="es-CO"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98736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10B63A-4488-4BE9-BF6A-4B81152A44ED}"/>
              </a:ext>
            </a:extLst>
          </p:cNvPr>
          <p:cNvSpPr>
            <a:spLocks noGrp="1"/>
          </p:cNvSpPr>
          <p:nvPr>
            <p:ph type="title"/>
          </p:nvPr>
        </p:nvSpPr>
        <p:spPr>
          <a:xfrm>
            <a:off x="677332" y="643156"/>
            <a:ext cx="10874307" cy="497747"/>
          </a:xfrm>
        </p:spPr>
        <p:style>
          <a:lnRef idx="2">
            <a:schemeClr val="dk1"/>
          </a:lnRef>
          <a:fillRef idx="1">
            <a:schemeClr val="lt1"/>
          </a:fillRef>
          <a:effectRef idx="0">
            <a:schemeClr val="dk1"/>
          </a:effectRef>
          <a:fontRef idx="minor">
            <a:schemeClr val="dk1"/>
          </a:fontRef>
        </p:style>
        <p:txBody>
          <a:bodyPr>
            <a:noAutofit/>
          </a:bodyPr>
          <a:lstStyle/>
          <a:p>
            <a:pPr algn="ctr"/>
            <a:r>
              <a:rPr lang="es-ES_tradnl" sz="2800" dirty="0">
                <a:solidFill>
                  <a:srgbClr val="000000"/>
                </a:solidFill>
                <a:effectLst/>
                <a:latin typeface="Optima LT Std"/>
                <a:ea typeface="Calibri" panose="020F0502020204030204" pitchFamily="34" charset="0"/>
                <a:cs typeface="Optima LT Std"/>
              </a:rPr>
              <a:t>1. </a:t>
            </a:r>
            <a:r>
              <a:rPr lang="es-ES_tradnl" sz="2800" b="1" dirty="0">
                <a:solidFill>
                  <a:srgbClr val="000000"/>
                </a:solidFill>
                <a:effectLst/>
                <a:latin typeface="Optima LT Std"/>
                <a:ea typeface="Calibri" panose="020F0502020204030204" pitchFamily="34" charset="0"/>
                <a:cs typeface="Optima LT Std"/>
              </a:rPr>
              <a:t>CAUSALIDAD EXCLUSIVA</a:t>
            </a:r>
            <a:endParaRPr lang="es-CO" sz="2800" dirty="0"/>
          </a:p>
        </p:txBody>
      </p:sp>
      <p:sp>
        <p:nvSpPr>
          <p:cNvPr id="3" name="Marcador de contenido 2">
            <a:extLst>
              <a:ext uri="{FF2B5EF4-FFF2-40B4-BE49-F238E27FC236}">
                <a16:creationId xmlns:a16="http://schemas.microsoft.com/office/drawing/2014/main" id="{592A1B38-64AA-4540-B7B6-9AA2E1B9A863}"/>
              </a:ext>
            </a:extLst>
          </p:cNvPr>
          <p:cNvSpPr>
            <a:spLocks noGrp="1"/>
          </p:cNvSpPr>
          <p:nvPr>
            <p:ph idx="1"/>
          </p:nvPr>
        </p:nvSpPr>
        <p:spPr>
          <a:xfrm>
            <a:off x="677334" y="1560352"/>
            <a:ext cx="10874306" cy="4966283"/>
          </a:xfrm>
        </p:spPr>
        <p:style>
          <a:lnRef idx="2">
            <a:schemeClr val="dk1"/>
          </a:lnRef>
          <a:fillRef idx="1">
            <a:schemeClr val="lt1"/>
          </a:fillRef>
          <a:effectRef idx="0">
            <a:schemeClr val="dk1"/>
          </a:effectRef>
          <a:fontRef idx="minor">
            <a:schemeClr val="dk1"/>
          </a:fontRef>
        </p:style>
        <p:txBody>
          <a:bodyPr/>
          <a:lstStyle/>
          <a:p>
            <a:pPr algn="just" fontAlgn="ctr">
              <a:lnSpc>
                <a:spcPct val="107000"/>
              </a:lnSpc>
              <a:spcAft>
                <a:spcPts val="800"/>
              </a:spcAft>
            </a:pPr>
            <a:r>
              <a:rPr lang="es-ES_tradnl" sz="2800" dirty="0">
                <a:solidFill>
                  <a:srgbClr val="000000"/>
                </a:solidFill>
                <a:effectLst/>
                <a:latin typeface="Optima LT Std"/>
                <a:ea typeface="Calibri" panose="020F0502020204030204" pitchFamily="34" charset="0"/>
                <a:cs typeface="Optima LT Std"/>
              </a:rPr>
              <a:t>Esta doctrina, que no tiene aplicación en la actualidad, es un vestigio de los primeros avances en materia de responsabilidad estatal cuando apenas se rompía con la creencia de que el Estado no podía causar daños o que, si los ocasionaba, debían ser soportados por el ciudadano sin derecho a ser indemnizado, puesto que era uno de sus deberes como asociado.</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s-ES_tradnl" sz="2800" dirty="0">
                <a:solidFill>
                  <a:srgbClr val="000000"/>
                </a:solidFill>
                <a:effectLst/>
                <a:latin typeface="Optima LT Std"/>
                <a:ea typeface="Calibri" panose="020F0502020204030204" pitchFamily="34" charset="0"/>
                <a:cs typeface="Optima LT Std"/>
              </a:rPr>
              <a:t>Aunque esta aproximación parezca un poco clásica, gracias a ella empezaron a reconocerse los daños provocados por los funcionarios estatales, surgió la responsabilidad estatal y se sentaron sus primeros cimientos en el Derecho comparado. </a:t>
            </a:r>
          </a:p>
          <a:p>
            <a:pPr marL="0" indent="0">
              <a:buNone/>
            </a:pPr>
            <a:endParaRPr lang="es-CO" dirty="0"/>
          </a:p>
        </p:txBody>
      </p:sp>
    </p:spTree>
    <p:extLst>
      <p:ext uri="{BB962C8B-B14F-4D97-AF65-F5344CB8AC3E}">
        <p14:creationId xmlns:p14="http://schemas.microsoft.com/office/powerpoint/2010/main" val="1968570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E8F0CA-C5E0-4352-89DD-AB4B8DC352AA}"/>
              </a:ext>
            </a:extLst>
          </p:cNvPr>
          <p:cNvSpPr>
            <a:spLocks noGrp="1"/>
          </p:cNvSpPr>
          <p:nvPr>
            <p:ph type="title"/>
          </p:nvPr>
        </p:nvSpPr>
        <p:spPr>
          <a:xfrm>
            <a:off x="302004" y="247476"/>
            <a:ext cx="11199301" cy="648996"/>
          </a:xfrm>
        </p:spPr>
        <p:style>
          <a:lnRef idx="2">
            <a:schemeClr val="dk1"/>
          </a:lnRef>
          <a:fillRef idx="1">
            <a:schemeClr val="lt1"/>
          </a:fillRef>
          <a:effectRef idx="0">
            <a:schemeClr val="dk1"/>
          </a:effectRef>
          <a:fontRef idx="minor">
            <a:schemeClr val="dk1"/>
          </a:fontRef>
        </p:style>
        <p:txBody>
          <a:bodyPr>
            <a:normAutofit/>
          </a:bodyPr>
          <a:lstStyle/>
          <a:p>
            <a:pPr algn="ctr"/>
            <a:r>
              <a:rPr lang="es-ES_tradnl" dirty="0">
                <a:solidFill>
                  <a:srgbClr val="000000"/>
                </a:solidFill>
                <a:effectLst/>
                <a:latin typeface="Optima LT Std"/>
                <a:ea typeface="Calibri" panose="020F0502020204030204" pitchFamily="34" charset="0"/>
                <a:cs typeface="Optima LT Std"/>
              </a:rPr>
              <a:t>2. </a:t>
            </a:r>
            <a:r>
              <a:rPr lang="es-ES_tradnl" b="1" dirty="0">
                <a:solidFill>
                  <a:srgbClr val="000000"/>
                </a:solidFill>
                <a:effectLst/>
                <a:latin typeface="Optima LT Std"/>
                <a:ea typeface="Calibri" panose="020F0502020204030204" pitchFamily="34" charset="0"/>
                <a:cs typeface="Optima LT Std"/>
              </a:rPr>
              <a:t>EQUIVALENCIA DE CONDICIONES</a:t>
            </a:r>
            <a:endParaRPr lang="es-CO" dirty="0"/>
          </a:p>
        </p:txBody>
      </p:sp>
      <p:sp>
        <p:nvSpPr>
          <p:cNvPr id="3" name="Marcador de contenido 2">
            <a:extLst>
              <a:ext uri="{FF2B5EF4-FFF2-40B4-BE49-F238E27FC236}">
                <a16:creationId xmlns:a16="http://schemas.microsoft.com/office/drawing/2014/main" id="{4AAF074E-4C97-4391-9A5B-5F384C651D69}"/>
              </a:ext>
            </a:extLst>
          </p:cNvPr>
          <p:cNvSpPr>
            <a:spLocks noGrp="1"/>
          </p:cNvSpPr>
          <p:nvPr>
            <p:ph idx="1"/>
          </p:nvPr>
        </p:nvSpPr>
        <p:spPr>
          <a:xfrm>
            <a:off x="302004" y="1461247"/>
            <a:ext cx="11308358" cy="4769224"/>
          </a:xfrm>
        </p:spPr>
        <p:style>
          <a:lnRef idx="2">
            <a:schemeClr val="dk1"/>
          </a:lnRef>
          <a:fillRef idx="1">
            <a:schemeClr val="lt1"/>
          </a:fillRef>
          <a:effectRef idx="0">
            <a:schemeClr val="dk1"/>
          </a:effectRef>
          <a:fontRef idx="minor">
            <a:schemeClr val="dk1"/>
          </a:fontRef>
        </p:style>
        <p:txBody>
          <a:bodyPr>
            <a:normAutofit fontScale="92500"/>
          </a:bodyPr>
          <a:lstStyle/>
          <a:p>
            <a:pPr algn="just" fontAlgn="ctr">
              <a:lnSpc>
                <a:spcPct val="107000"/>
              </a:lnSpc>
              <a:spcAft>
                <a:spcPts val="800"/>
              </a:spcAft>
            </a:pPr>
            <a:r>
              <a:rPr lang="es-ES_tradnl" sz="2800" spc="-5" dirty="0">
                <a:solidFill>
                  <a:srgbClr val="000000"/>
                </a:solidFill>
                <a:effectLst/>
                <a:latin typeface="Optima LT Std"/>
                <a:ea typeface="Calibri" panose="020F0502020204030204" pitchFamily="34" charset="0"/>
                <a:cs typeface="Optima LT Std"/>
              </a:rPr>
              <a:t>La “condición sin la cual” o </a:t>
            </a:r>
            <a:r>
              <a:rPr lang="es-ES_tradnl" sz="2800" i="1" spc="-5" dirty="0" err="1">
                <a:solidFill>
                  <a:srgbClr val="000000"/>
                </a:solidFill>
                <a:effectLst/>
                <a:latin typeface="Optima LT Std"/>
                <a:ea typeface="Calibri" panose="020F0502020204030204" pitchFamily="34" charset="0"/>
                <a:cs typeface="Optima LT Std"/>
              </a:rPr>
              <a:t>conditio</a:t>
            </a:r>
            <a:r>
              <a:rPr lang="es-ES_tradnl" sz="2800" i="1" spc="-5" dirty="0">
                <a:solidFill>
                  <a:srgbClr val="000000"/>
                </a:solidFill>
                <a:effectLst/>
                <a:latin typeface="Optima LT Std"/>
                <a:ea typeface="Calibri" panose="020F0502020204030204" pitchFamily="34" charset="0"/>
                <a:cs typeface="Optima LT Std"/>
              </a:rPr>
              <a:t> sine qua non</a:t>
            </a:r>
            <a:r>
              <a:rPr lang="es-ES_tradnl" sz="2800" spc="-5" dirty="0">
                <a:solidFill>
                  <a:srgbClr val="000000"/>
                </a:solidFill>
                <a:effectLst/>
                <a:latin typeface="Optima LT Std"/>
                <a:ea typeface="Calibri" panose="020F0502020204030204" pitchFamily="34" charset="0"/>
                <a:cs typeface="Optima LT Std"/>
              </a:rPr>
              <a:t> fue formulada por Julius Glaser hacia 1858; sin embargo, su fundamentación más profunda es atribuida al penalista alemán </a:t>
            </a:r>
            <a:r>
              <a:rPr lang="es-ES_tradnl" sz="2800" spc="-5" dirty="0" err="1">
                <a:solidFill>
                  <a:srgbClr val="000000"/>
                </a:solidFill>
                <a:effectLst/>
                <a:latin typeface="Optima LT Std"/>
                <a:ea typeface="Calibri" panose="020F0502020204030204" pitchFamily="34" charset="0"/>
                <a:cs typeface="Optima LT Std"/>
              </a:rPr>
              <a:t>Von</a:t>
            </a:r>
            <a:r>
              <a:rPr lang="es-ES_tradnl" sz="2800" spc="-5" dirty="0">
                <a:solidFill>
                  <a:srgbClr val="000000"/>
                </a:solidFill>
                <a:effectLst/>
                <a:latin typeface="Optima LT Std"/>
                <a:ea typeface="Calibri" panose="020F0502020204030204" pitchFamily="34" charset="0"/>
                <a:cs typeface="Optima LT Std"/>
              </a:rPr>
              <a:t> Buri. Está basada en los aportes de John Stuart Mill r </a:t>
            </a:r>
            <a:r>
              <a:rPr lang="es-ES_tradnl" sz="2800" spc="-5" dirty="0" err="1">
                <a:solidFill>
                  <a:srgbClr val="000000"/>
                </a:solidFill>
                <a:effectLst/>
                <a:latin typeface="Optima LT Std"/>
                <a:ea typeface="Calibri" panose="020F0502020204030204" pitchFamily="34" charset="0"/>
                <a:cs typeface="Optima LT Std"/>
              </a:rPr>
              <a:t>ealizados</a:t>
            </a:r>
            <a:r>
              <a:rPr lang="es-ES_tradnl" sz="2800" spc="-5" dirty="0">
                <a:solidFill>
                  <a:srgbClr val="000000"/>
                </a:solidFill>
                <a:effectLst/>
                <a:latin typeface="Optima LT Std"/>
                <a:ea typeface="Calibri" panose="020F0502020204030204" pitchFamily="34" charset="0"/>
                <a:cs typeface="Optima LT Std"/>
              </a:rPr>
              <a:t> entre 1860 y 1885 y busca identificar cuál de las causas ocasionó el daño. A todos los fenómenos que se presentan para la materialización del daño se les atribuye el mismo valor. Así lo explica Ludovico Berti:</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fontAlgn="ctr">
              <a:lnSpc>
                <a:spcPct val="107000"/>
              </a:lnSpc>
              <a:spcAft>
                <a:spcPts val="800"/>
              </a:spcAft>
              <a:buNone/>
            </a:pPr>
            <a:r>
              <a:rPr lang="es-ES_tradnl" sz="2800" dirty="0">
                <a:solidFill>
                  <a:srgbClr val="000000"/>
                </a:solidFill>
                <a:effectLst/>
                <a:latin typeface="Optima LT Std"/>
                <a:ea typeface="Calibri" panose="020F0502020204030204" pitchFamily="34" charset="0"/>
                <a:cs typeface="Optima LT Std"/>
              </a:rPr>
              <a:t>		“[...] trata de constatar la causalidad en términos </a:t>
            </a:r>
            <a:r>
              <a:rPr lang="es-ES_tradnl" sz="2800" dirty="0" err="1">
                <a:solidFill>
                  <a:srgbClr val="000000"/>
                </a:solidFill>
                <a:effectLst/>
                <a:latin typeface="Optima LT Std"/>
                <a:ea typeface="Calibri" panose="020F0502020204030204" pitchFamily="34" charset="0"/>
                <a:cs typeface="Optima LT Std"/>
              </a:rPr>
              <a:t>logíco</a:t>
            </a:r>
            <a:r>
              <a:rPr lang="es-ES_tradnl" sz="2800" dirty="0">
                <a:solidFill>
                  <a:srgbClr val="000000"/>
                </a:solidFill>
                <a:effectLst/>
                <a:latin typeface="Optima LT Std"/>
                <a:ea typeface="Calibri" panose="020F0502020204030204" pitchFamily="34" charset="0"/>
                <a:cs typeface="Optima LT Std"/>
              </a:rPr>
              <a:t>-naturalísticos por 			medio de la determinación de todos los antecedentes que han concurrido a 		la producción de un determinado  evento: será causa 	de un 	evento aquella </a:t>
            </a:r>
            <a:r>
              <a:rPr lang="es-ES_tradnl" sz="2800" dirty="0">
                <a:solidFill>
                  <a:srgbClr val="000000"/>
                </a:solidFill>
                <a:latin typeface="Optima LT Std"/>
                <a:ea typeface="Calibri" panose="020F0502020204030204" pitchFamily="34" charset="0"/>
                <a:cs typeface="Optima LT Std"/>
              </a:rPr>
              <a:t>		</a:t>
            </a:r>
            <a:r>
              <a:rPr lang="es-ES_tradnl" sz="2800" dirty="0">
                <a:solidFill>
                  <a:srgbClr val="000000"/>
                </a:solidFill>
                <a:effectLst/>
                <a:latin typeface="Optima LT Std"/>
                <a:ea typeface="Calibri" panose="020F0502020204030204" pitchFamily="34" charset="0"/>
                <a:cs typeface="Optima LT Std"/>
              </a:rPr>
              <a:t>conducta que será una condición sin la cual el evento no habría ocurrido”.</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dirty="0"/>
          </a:p>
        </p:txBody>
      </p:sp>
    </p:spTree>
    <p:extLst>
      <p:ext uri="{BB962C8B-B14F-4D97-AF65-F5344CB8AC3E}">
        <p14:creationId xmlns:p14="http://schemas.microsoft.com/office/powerpoint/2010/main" val="612616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DB7AC7-2C1F-4982-ADE0-F45402107DC7}"/>
              </a:ext>
            </a:extLst>
          </p:cNvPr>
          <p:cNvSpPr>
            <a:spLocks noGrp="1"/>
          </p:cNvSpPr>
          <p:nvPr>
            <p:ph type="ctrTitle"/>
          </p:nvPr>
        </p:nvSpPr>
        <p:spPr>
          <a:xfrm>
            <a:off x="1507066" y="251671"/>
            <a:ext cx="9163729" cy="687896"/>
          </a:xfrm>
        </p:spPr>
        <p:style>
          <a:lnRef idx="2">
            <a:schemeClr val="dk1"/>
          </a:lnRef>
          <a:fillRef idx="1">
            <a:schemeClr val="lt1"/>
          </a:fillRef>
          <a:effectRef idx="0">
            <a:schemeClr val="dk1"/>
          </a:effectRef>
          <a:fontRef idx="minor">
            <a:schemeClr val="dk1"/>
          </a:fontRef>
        </p:style>
        <p:txBody>
          <a:bodyPr/>
          <a:lstStyle/>
          <a:p>
            <a:pPr algn="ctr"/>
            <a:r>
              <a:rPr lang="es-ES_tradnl" sz="3200" dirty="0">
                <a:solidFill>
                  <a:srgbClr val="000000"/>
                </a:solidFill>
                <a:effectLst/>
                <a:latin typeface="Optima LT Std"/>
                <a:ea typeface="Calibri" panose="020F0502020204030204" pitchFamily="34" charset="0"/>
                <a:cs typeface="Optima LT Std"/>
              </a:rPr>
              <a:t>3. </a:t>
            </a:r>
            <a:r>
              <a:rPr lang="es-ES_tradnl" sz="3200" b="1" dirty="0">
                <a:solidFill>
                  <a:srgbClr val="000000"/>
                </a:solidFill>
                <a:effectLst/>
                <a:latin typeface="Optima LT Std"/>
                <a:ea typeface="Calibri" panose="020F0502020204030204" pitchFamily="34" charset="0"/>
                <a:cs typeface="Optima LT Std"/>
              </a:rPr>
              <a:t>CAUSALIDAD ADECUADA O ADECUACIÓN</a:t>
            </a:r>
            <a:endParaRPr lang="es-CO" sz="3200" dirty="0"/>
          </a:p>
        </p:txBody>
      </p:sp>
      <p:sp>
        <p:nvSpPr>
          <p:cNvPr id="3" name="Subtítulo 2">
            <a:extLst>
              <a:ext uri="{FF2B5EF4-FFF2-40B4-BE49-F238E27FC236}">
                <a16:creationId xmlns:a16="http://schemas.microsoft.com/office/drawing/2014/main" id="{6B88DF9A-99C8-40E6-A536-2F3C358178DC}"/>
              </a:ext>
            </a:extLst>
          </p:cNvPr>
          <p:cNvSpPr>
            <a:spLocks noGrp="1"/>
          </p:cNvSpPr>
          <p:nvPr>
            <p:ph type="subTitle" idx="1"/>
          </p:nvPr>
        </p:nvSpPr>
        <p:spPr>
          <a:xfrm>
            <a:off x="293616" y="1208016"/>
            <a:ext cx="11392248" cy="5255538"/>
          </a:xfrm>
        </p:spPr>
        <p:style>
          <a:lnRef idx="2">
            <a:schemeClr val="dk1"/>
          </a:lnRef>
          <a:fillRef idx="1">
            <a:schemeClr val="lt1"/>
          </a:fillRef>
          <a:effectRef idx="0">
            <a:schemeClr val="dk1"/>
          </a:effectRef>
          <a:fontRef idx="minor">
            <a:schemeClr val="dk1"/>
          </a:fontRef>
        </p:style>
        <p:txBody>
          <a:bodyPr>
            <a:normAutofit/>
          </a:bodyPr>
          <a:lstStyle/>
          <a:p>
            <a:pPr marL="285750" indent="-285750" algn="just" fontAlgn="ctr">
              <a:lnSpc>
                <a:spcPct val="107000"/>
              </a:lnSpc>
              <a:spcAft>
                <a:spcPts val="800"/>
              </a:spcAft>
              <a:buFont typeface="Arial" panose="020B0604020202020204" pitchFamily="34" charset="0"/>
              <a:buChar char="•"/>
            </a:pPr>
            <a:r>
              <a:rPr lang="es-ES_tradnl" sz="2600" dirty="0">
                <a:solidFill>
                  <a:srgbClr val="000000"/>
                </a:solidFill>
                <a:effectLst/>
                <a:latin typeface="Optima LT Std"/>
                <a:ea typeface="Calibri" panose="020F0502020204030204" pitchFamily="34" charset="0"/>
                <a:cs typeface="Optima LT Std"/>
              </a:rPr>
              <a:t>Esta propuesta surge para llenar los vacíos que presenta la equivalencia de condiciones al atribuir a todas las causas concurrentes el mismo grado de importancia en la ocurrencia del suceso y tratar de seleccionar las relevantes. Así lo explica Jesús González: “[…] la teoría de la causalidad adecuada aísla de entre los diversos acaecimientos que han podido concurrir a la producción del daño aquel que lleve consigo la mayor posibilidad o probabilidad de producción del daño, apareciendo como su causa generadora”.</a:t>
            </a:r>
            <a:endParaRPr lang="es-CO" sz="26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fontAlgn="ctr">
              <a:lnSpc>
                <a:spcPct val="107000"/>
              </a:lnSpc>
              <a:spcAft>
                <a:spcPts val="800"/>
              </a:spcAft>
              <a:buFont typeface="Arial" panose="020B0604020202020204" pitchFamily="34" charset="0"/>
              <a:buChar char="•"/>
            </a:pPr>
            <a:r>
              <a:rPr lang="es-ES_tradnl" sz="2600" dirty="0">
                <a:solidFill>
                  <a:srgbClr val="000000"/>
                </a:solidFill>
                <a:effectLst/>
                <a:latin typeface="Optima LT Std"/>
                <a:ea typeface="Calibri" panose="020F0502020204030204" pitchFamily="34" charset="0"/>
                <a:cs typeface="Optima LT Std"/>
              </a:rPr>
              <a:t>Por su parte, Ricardo de Ángel aclara que: “El daño se tiene que asociar a aquel antecedente que, según el curso normal de los acontecimientos, ha sido su causa directa e inmediata. Todos los demás son periféricos y por tanto irrelevantes a efectos de atribución de la responsabilidad”.</a:t>
            </a:r>
            <a:endParaRPr lang="es-CO" sz="2600" dirty="0">
              <a:latin typeface="Calibri" panose="020F0502020204030204" pitchFamily="34" charset="0"/>
              <a:ea typeface="Calibri" panose="020F0502020204030204" pitchFamily="34" charset="0"/>
              <a:cs typeface="Times New Roman" panose="02020603050405020304" pitchFamily="18" charset="0"/>
            </a:endParaRPr>
          </a:p>
          <a:p>
            <a:pPr marL="285750" indent="-285750" algn="just" fontAlgn="ctr">
              <a:lnSpc>
                <a:spcPct val="107000"/>
              </a:lnSpc>
              <a:spcAft>
                <a:spcPts val="800"/>
              </a:spcAft>
              <a:buFont typeface="Arial" panose="020B0604020202020204" pitchFamily="34" charset="0"/>
              <a:buChar char="•"/>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s-CO" dirty="0"/>
          </a:p>
        </p:txBody>
      </p:sp>
    </p:spTree>
    <p:extLst>
      <p:ext uri="{BB962C8B-B14F-4D97-AF65-F5344CB8AC3E}">
        <p14:creationId xmlns:p14="http://schemas.microsoft.com/office/powerpoint/2010/main" val="3786333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E2618D-FA42-4704-A883-E014B67B1534}"/>
              </a:ext>
            </a:extLst>
          </p:cNvPr>
          <p:cNvSpPr>
            <a:spLocks noGrp="1"/>
          </p:cNvSpPr>
          <p:nvPr>
            <p:ph type="title"/>
          </p:nvPr>
        </p:nvSpPr>
        <p:spPr>
          <a:xfrm>
            <a:off x="677334" y="226503"/>
            <a:ext cx="11100809" cy="629174"/>
          </a:xfrm>
        </p:spPr>
        <p:style>
          <a:lnRef idx="2">
            <a:schemeClr val="dk1">
              <a:shade val="50000"/>
            </a:schemeClr>
          </a:lnRef>
          <a:fillRef idx="1">
            <a:schemeClr val="dk1"/>
          </a:fillRef>
          <a:effectRef idx="0">
            <a:schemeClr val="dk1"/>
          </a:effectRef>
          <a:fontRef idx="minor">
            <a:schemeClr val="lt1"/>
          </a:fontRef>
        </p:style>
        <p:txBody>
          <a:bodyPr>
            <a:normAutofit/>
          </a:bodyPr>
          <a:lstStyle/>
          <a:p>
            <a:pPr algn="ctr"/>
            <a:r>
              <a:rPr lang="es-CO" sz="3200" dirty="0">
                <a:solidFill>
                  <a:schemeClr val="tx1"/>
                </a:solidFill>
              </a:rPr>
              <a:t>4. </a:t>
            </a:r>
            <a:r>
              <a:rPr lang="es-ES_tradnl" sz="3200" b="1" dirty="0">
                <a:solidFill>
                  <a:schemeClr val="tx1"/>
                </a:solidFill>
                <a:effectLst/>
                <a:latin typeface="Optima LT Std"/>
                <a:ea typeface="Calibri" panose="020F0502020204030204" pitchFamily="34" charset="0"/>
                <a:cs typeface="Optima LT Std"/>
              </a:rPr>
              <a:t>CAUSA PRÓXIMA Y CAUSA EFICIENTE</a:t>
            </a:r>
            <a:endParaRPr lang="es-CO" sz="3200" dirty="0">
              <a:solidFill>
                <a:schemeClr val="tx1"/>
              </a:solidFill>
            </a:endParaRPr>
          </a:p>
        </p:txBody>
      </p:sp>
      <p:sp>
        <p:nvSpPr>
          <p:cNvPr id="3" name="Marcador de contenido 2">
            <a:extLst>
              <a:ext uri="{FF2B5EF4-FFF2-40B4-BE49-F238E27FC236}">
                <a16:creationId xmlns:a16="http://schemas.microsoft.com/office/drawing/2014/main" id="{4E128FF2-526B-4EEC-9CCC-ABDED3CCAA86}"/>
              </a:ext>
            </a:extLst>
          </p:cNvPr>
          <p:cNvSpPr>
            <a:spLocks noGrp="1"/>
          </p:cNvSpPr>
          <p:nvPr>
            <p:ph idx="1"/>
          </p:nvPr>
        </p:nvSpPr>
        <p:spPr>
          <a:xfrm>
            <a:off x="677334" y="1149293"/>
            <a:ext cx="11100809" cy="5296331"/>
          </a:xfrm>
        </p:spPr>
        <p:style>
          <a:lnRef idx="2">
            <a:schemeClr val="dk1"/>
          </a:lnRef>
          <a:fillRef idx="1">
            <a:schemeClr val="lt1"/>
          </a:fillRef>
          <a:effectRef idx="0">
            <a:schemeClr val="dk1"/>
          </a:effectRef>
          <a:fontRef idx="minor">
            <a:schemeClr val="dk1"/>
          </a:fontRef>
        </p:style>
        <p:txBody>
          <a:bodyPr>
            <a:normAutofit lnSpcReduction="10000"/>
          </a:bodyPr>
          <a:lstStyle/>
          <a:p>
            <a:pPr algn="just" fontAlgn="ctr">
              <a:lnSpc>
                <a:spcPct val="107000"/>
              </a:lnSpc>
              <a:spcAft>
                <a:spcPts val="800"/>
              </a:spcAft>
            </a:pPr>
            <a:r>
              <a:rPr lang="es-ES_tradnl" sz="2400" b="1" spc="-10" dirty="0">
                <a:solidFill>
                  <a:srgbClr val="000000"/>
                </a:solidFill>
                <a:effectLst/>
                <a:latin typeface="Optima LT Std"/>
                <a:ea typeface="Calibri" panose="020F0502020204030204" pitchFamily="34" charset="0"/>
                <a:cs typeface="Optima LT Std"/>
              </a:rPr>
              <a:t>La teoría de la causa eficiente. </a:t>
            </a:r>
          </a:p>
          <a:p>
            <a:pPr marL="0" indent="0" algn="just" fontAlgn="ctr">
              <a:lnSpc>
                <a:spcPct val="107000"/>
              </a:lnSpc>
              <a:spcAft>
                <a:spcPts val="800"/>
              </a:spcAft>
              <a:buNone/>
            </a:pPr>
            <a:r>
              <a:rPr lang="es-ES_tradnl" sz="2400" spc="-10" dirty="0">
                <a:solidFill>
                  <a:srgbClr val="000000"/>
                </a:solidFill>
                <a:effectLst/>
                <a:latin typeface="Optima LT Std"/>
                <a:ea typeface="Calibri" panose="020F0502020204030204" pitchFamily="34" charset="0"/>
                <a:cs typeface="Optima LT Std"/>
              </a:rPr>
              <a:t>Fue expuesta por los alemanes </a:t>
            </a:r>
            <a:r>
              <a:rPr lang="es-ES_tradnl" sz="2400" spc="-10" dirty="0" err="1">
                <a:solidFill>
                  <a:srgbClr val="000000"/>
                </a:solidFill>
                <a:effectLst/>
                <a:latin typeface="Optima LT Std"/>
                <a:ea typeface="Calibri" panose="020F0502020204030204" pitchFamily="34" charset="0"/>
                <a:cs typeface="Optima LT Std"/>
              </a:rPr>
              <a:t>Köhler</a:t>
            </a:r>
            <a:r>
              <a:rPr lang="es-ES_tradnl" sz="2400" spc="-10" dirty="0">
                <a:solidFill>
                  <a:srgbClr val="000000"/>
                </a:solidFill>
                <a:effectLst/>
                <a:latin typeface="Optima LT Std"/>
                <a:ea typeface="Calibri" panose="020F0502020204030204" pitchFamily="34" charset="0"/>
                <a:cs typeface="Optima LT Std"/>
              </a:rPr>
              <a:t> y </a:t>
            </a:r>
            <a:r>
              <a:rPr lang="es-ES_tradnl" sz="2400" spc="-10" dirty="0" err="1">
                <a:solidFill>
                  <a:srgbClr val="000000"/>
                </a:solidFill>
                <a:effectLst/>
                <a:latin typeface="Optima LT Std"/>
                <a:ea typeface="Calibri" panose="020F0502020204030204" pitchFamily="34" charset="0"/>
                <a:cs typeface="Optima LT Std"/>
              </a:rPr>
              <a:t>Binding</a:t>
            </a:r>
            <a:r>
              <a:rPr lang="es-ES_tradnl" sz="2400" spc="-10" dirty="0">
                <a:solidFill>
                  <a:srgbClr val="000000"/>
                </a:solidFill>
                <a:effectLst/>
                <a:latin typeface="Optima LT Std"/>
                <a:ea typeface="Calibri" panose="020F0502020204030204" pitchFamily="34" charset="0"/>
                <a:cs typeface="Optima LT Std"/>
              </a:rPr>
              <a:t>, quienes sostienen que se debe buscar entre las últimas causas cuál es la más relevante para la materialización del </a:t>
            </a:r>
            <a:r>
              <a:rPr lang="es-ES_tradnl" sz="2400" spc="-10" dirty="0" err="1">
                <a:solidFill>
                  <a:srgbClr val="000000"/>
                </a:solidFill>
                <a:effectLst/>
                <a:latin typeface="Optima LT Std"/>
                <a:ea typeface="Calibri" panose="020F0502020204030204" pitchFamily="34" charset="0"/>
                <a:cs typeface="Optima LT Std"/>
              </a:rPr>
              <a:t>daño.</a:t>
            </a:r>
            <a:r>
              <a:rPr lang="es-ES_tradnl" sz="2400" dirty="0" err="1">
                <a:solidFill>
                  <a:srgbClr val="000000"/>
                </a:solidFill>
                <a:effectLst/>
                <a:latin typeface="Optima LT Std"/>
                <a:ea typeface="Calibri" panose="020F0502020204030204" pitchFamily="34" charset="0"/>
                <a:cs typeface="Optima LT Std"/>
              </a:rPr>
              <a:t>Ricardo</a:t>
            </a:r>
            <a:r>
              <a:rPr lang="es-ES_tradnl" sz="2400" dirty="0">
                <a:solidFill>
                  <a:srgbClr val="000000"/>
                </a:solidFill>
                <a:effectLst/>
                <a:latin typeface="Optima LT Std"/>
                <a:ea typeface="Calibri" panose="020F0502020204030204" pitchFamily="34" charset="0"/>
                <a:cs typeface="Optima LT Std"/>
              </a:rPr>
              <a:t> de Ángel cita un estudio de </a:t>
            </a:r>
            <a:r>
              <a:rPr lang="es-ES_tradnl" sz="2400" dirty="0" err="1">
                <a:solidFill>
                  <a:srgbClr val="000000"/>
                </a:solidFill>
                <a:effectLst/>
                <a:latin typeface="Optima LT Std"/>
                <a:ea typeface="Calibri" panose="020F0502020204030204" pitchFamily="34" charset="0"/>
                <a:cs typeface="Optima LT Std"/>
              </a:rPr>
              <a:t>Spier</a:t>
            </a:r>
            <a:r>
              <a:rPr lang="es-ES_tradnl" sz="2400" dirty="0">
                <a:solidFill>
                  <a:srgbClr val="000000"/>
                </a:solidFill>
                <a:effectLst/>
                <a:latin typeface="Optima LT Std"/>
                <a:ea typeface="Calibri" panose="020F0502020204030204" pitchFamily="34" charset="0"/>
                <a:cs typeface="Optima LT Std"/>
              </a:rPr>
              <a:t> y Hazen para explicar que estas teorías han tenido un desarrollo más fuerte en los países anglosajones y que en la actualidad:</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fontAlgn="ctr">
              <a:lnSpc>
                <a:spcPct val="107000"/>
              </a:lnSpc>
              <a:spcAft>
                <a:spcPts val="800"/>
              </a:spcAft>
              <a:buNone/>
            </a:pPr>
            <a:r>
              <a:rPr lang="es-ES_tradnl" sz="2400" spc="-10" dirty="0">
                <a:solidFill>
                  <a:srgbClr val="000000"/>
                </a:solidFill>
                <a:effectLst/>
                <a:latin typeface="Optima LT Std"/>
                <a:ea typeface="Calibri" panose="020F0502020204030204" pitchFamily="34" charset="0"/>
                <a:cs typeface="Optima LT Std"/>
              </a:rPr>
              <a:t>“De un lado, se alude a los conceptos de </a:t>
            </a:r>
            <a:r>
              <a:rPr lang="es-ES_tradnl" sz="2400" i="1" spc="-10" dirty="0">
                <a:solidFill>
                  <a:srgbClr val="000000"/>
                </a:solidFill>
                <a:effectLst/>
                <a:latin typeface="Optima LT Std"/>
                <a:ea typeface="Calibri" panose="020F0502020204030204" pitchFamily="34" charset="0"/>
                <a:cs typeface="Optima LT Std"/>
              </a:rPr>
              <a:t>próxima cause y </a:t>
            </a:r>
            <a:r>
              <a:rPr lang="es-ES_tradnl" sz="2400" i="1" spc="-10" dirty="0" err="1">
                <a:solidFill>
                  <a:srgbClr val="000000"/>
                </a:solidFill>
                <a:effectLst/>
                <a:latin typeface="Optima LT Std"/>
                <a:ea typeface="Calibri" panose="020F0502020204030204" pitchFamily="34" charset="0"/>
                <a:cs typeface="Optima LT Std"/>
              </a:rPr>
              <a:t>remoteness</a:t>
            </a:r>
            <a:r>
              <a:rPr lang="es-ES_tradnl" sz="2400" i="1" spc="-10" dirty="0">
                <a:solidFill>
                  <a:srgbClr val="000000"/>
                </a:solidFill>
                <a:effectLst/>
                <a:latin typeface="Optima LT Std"/>
                <a:ea typeface="Calibri" panose="020F0502020204030204" pitchFamily="34" charset="0"/>
                <a:cs typeface="Optima LT Std"/>
              </a:rPr>
              <a:t> </a:t>
            </a:r>
            <a:r>
              <a:rPr lang="es-ES_tradnl" sz="2400" spc="-10" dirty="0">
                <a:solidFill>
                  <a:srgbClr val="000000"/>
                </a:solidFill>
                <a:effectLst/>
                <a:latin typeface="Optima LT Std"/>
                <a:ea typeface="Calibri" panose="020F0502020204030204" pitchFamily="34" charset="0"/>
                <a:cs typeface="Optima LT Std"/>
              </a:rPr>
              <a:t>característicos del</a:t>
            </a:r>
            <a:r>
              <a:rPr lang="es-ES_tradnl" sz="2400" i="1" spc="-10" dirty="0">
                <a:solidFill>
                  <a:srgbClr val="000000"/>
                </a:solidFill>
                <a:effectLst/>
                <a:latin typeface="Optima LT Std"/>
                <a:ea typeface="Calibri" panose="020F0502020204030204" pitchFamily="34" charset="0"/>
                <a:cs typeface="Optima LT Std"/>
              </a:rPr>
              <a:t> </a:t>
            </a:r>
            <a:r>
              <a:rPr lang="es-ES_tradnl" sz="2400" i="1" spc="-10" dirty="0" err="1">
                <a:solidFill>
                  <a:srgbClr val="000000"/>
                </a:solidFill>
                <a:effectLst/>
                <a:latin typeface="Optima LT Std"/>
                <a:ea typeface="Calibri" panose="020F0502020204030204" pitchFamily="34" charset="0"/>
                <a:cs typeface="Optima LT Std"/>
              </a:rPr>
              <a:t>common</a:t>
            </a:r>
            <a:r>
              <a:rPr lang="es-ES_tradnl" sz="2400" i="1" spc="-10" dirty="0">
                <a:solidFill>
                  <a:srgbClr val="000000"/>
                </a:solidFill>
                <a:effectLst/>
                <a:latin typeface="Optima LT Std"/>
                <a:ea typeface="Calibri" panose="020F0502020204030204" pitchFamily="34" charset="0"/>
                <a:cs typeface="Optima LT Std"/>
              </a:rPr>
              <a:t> </a:t>
            </a:r>
            <a:r>
              <a:rPr lang="es-ES_tradnl" sz="2400" i="1" spc="-10" dirty="0" err="1">
                <a:solidFill>
                  <a:srgbClr val="000000"/>
                </a:solidFill>
                <a:effectLst/>
                <a:latin typeface="Optima LT Std"/>
                <a:ea typeface="Calibri" panose="020F0502020204030204" pitchFamily="34" charset="0"/>
                <a:cs typeface="Optima LT Std"/>
              </a:rPr>
              <a:t>law</a:t>
            </a:r>
            <a:r>
              <a:rPr lang="es-ES_tradnl" sz="2400" spc="-10" dirty="0">
                <a:solidFill>
                  <a:srgbClr val="000000"/>
                </a:solidFill>
                <a:effectLst/>
                <a:latin typeface="Optima LT Std"/>
                <a:ea typeface="Calibri" panose="020F0502020204030204" pitchFamily="34" charset="0"/>
                <a:cs typeface="Optima LT Std"/>
              </a:rPr>
              <a:t>, que no tienen necesariamente connotaciones de proximidad en el tiempo y en el espacio. Dentro de esos conceptos, se atribuye considerable importancia a la previsibilidad. Pero se advierte por los autores en cuestión que en los casos de la jurisprudencia inglesa suelen concurrir otros muchos factores, como el de la razonabilidad, el del fin protector de la norma violada (aunque no en términos de </a:t>
            </a:r>
            <a:r>
              <a:rPr lang="es-ES_tradnl" sz="2400" i="1" spc="-10" dirty="0">
                <a:solidFill>
                  <a:srgbClr val="000000"/>
                </a:solidFill>
                <a:effectLst/>
                <a:latin typeface="Optima LT Std"/>
                <a:ea typeface="Calibri" panose="020F0502020204030204" pitchFamily="34" charset="0"/>
                <a:cs typeface="Optima LT Std"/>
              </a:rPr>
              <a:t>causalidad</a:t>
            </a:r>
            <a:r>
              <a:rPr lang="es-ES_tradnl" sz="2400" spc="-10" dirty="0">
                <a:solidFill>
                  <a:srgbClr val="000000"/>
                </a:solidFill>
                <a:effectLst/>
                <a:latin typeface="Optima LT Std"/>
                <a:ea typeface="Calibri" panose="020F0502020204030204" pitchFamily="34" charset="0"/>
                <a:cs typeface="Optima LT Std"/>
              </a:rPr>
              <a:t>) o el de </a:t>
            </a:r>
            <a:r>
              <a:rPr lang="es-ES_tradnl" sz="2400" i="1" spc="-10" dirty="0">
                <a:solidFill>
                  <a:srgbClr val="000000"/>
                </a:solidFill>
                <a:effectLst/>
                <a:latin typeface="Optima LT Std"/>
                <a:ea typeface="Calibri" panose="020F0502020204030204" pitchFamily="34" charset="0"/>
                <a:cs typeface="Optima LT Std"/>
              </a:rPr>
              <a:t>oportunidad</a:t>
            </a:r>
            <a:r>
              <a:rPr lang="es-ES_tradnl" sz="2400" spc="-10" dirty="0">
                <a:solidFill>
                  <a:srgbClr val="000000"/>
                </a:solidFill>
                <a:effectLst/>
                <a:latin typeface="Optima LT Std"/>
                <a:ea typeface="Calibri" panose="020F0502020204030204" pitchFamily="34" charset="0"/>
                <a:cs typeface="Optima LT Std"/>
              </a:rPr>
              <a:t>”.</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dirty="0"/>
          </a:p>
        </p:txBody>
      </p:sp>
    </p:spTree>
    <p:extLst>
      <p:ext uri="{BB962C8B-B14F-4D97-AF65-F5344CB8AC3E}">
        <p14:creationId xmlns:p14="http://schemas.microsoft.com/office/powerpoint/2010/main" val="2087820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1B5DEE7C-2FE5-4B57-958A-D2A935F011A2}"/>
              </a:ext>
            </a:extLst>
          </p:cNvPr>
          <p:cNvSpPr>
            <a:spLocks noGrp="1"/>
          </p:cNvSpPr>
          <p:nvPr>
            <p:ph type="ctrTitle"/>
          </p:nvPr>
        </p:nvSpPr>
        <p:spPr>
          <a:xfrm>
            <a:off x="578840" y="234892"/>
            <a:ext cx="10939243" cy="813732"/>
          </a:xfrm>
        </p:spPr>
        <p:style>
          <a:lnRef idx="2">
            <a:schemeClr val="dk1"/>
          </a:lnRef>
          <a:fillRef idx="1">
            <a:schemeClr val="lt1"/>
          </a:fillRef>
          <a:effectRef idx="0">
            <a:schemeClr val="dk1"/>
          </a:effectRef>
          <a:fontRef idx="minor">
            <a:schemeClr val="dk1"/>
          </a:fontRef>
        </p:style>
        <p:txBody>
          <a:bodyPr/>
          <a:lstStyle/>
          <a:p>
            <a:pPr algn="ctr"/>
            <a:r>
              <a:rPr lang="es-ES_tradnl" sz="4800" b="1" dirty="0">
                <a:solidFill>
                  <a:srgbClr val="000000"/>
                </a:solidFill>
                <a:latin typeface="Optima LT Std"/>
                <a:ea typeface="Calibri" panose="020F0502020204030204" pitchFamily="34" charset="0"/>
                <a:cs typeface="Optima LT Std"/>
              </a:rPr>
              <a:t>5. </a:t>
            </a:r>
            <a:r>
              <a:rPr lang="es-ES_tradnl" sz="4800" b="1" dirty="0">
                <a:solidFill>
                  <a:srgbClr val="000000"/>
                </a:solidFill>
                <a:effectLst/>
                <a:latin typeface="Optima LT Std"/>
                <a:ea typeface="Calibri" panose="020F0502020204030204" pitchFamily="34" charset="0"/>
                <a:cs typeface="Optima LT Std"/>
              </a:rPr>
              <a:t>CAUSALIDAD HUMANA</a:t>
            </a:r>
            <a:endParaRPr lang="es-CO" dirty="0"/>
          </a:p>
        </p:txBody>
      </p:sp>
      <p:sp>
        <p:nvSpPr>
          <p:cNvPr id="3" name="Subtítulo 2">
            <a:extLst>
              <a:ext uri="{FF2B5EF4-FFF2-40B4-BE49-F238E27FC236}">
                <a16:creationId xmlns:a16="http://schemas.microsoft.com/office/drawing/2014/main" id="{7751F486-705D-40DC-B6B6-BFAE98BC421F}"/>
              </a:ext>
            </a:extLst>
          </p:cNvPr>
          <p:cNvSpPr>
            <a:spLocks noGrp="1"/>
          </p:cNvSpPr>
          <p:nvPr>
            <p:ph type="subTitle" idx="1"/>
          </p:nvPr>
        </p:nvSpPr>
        <p:spPr>
          <a:xfrm>
            <a:off x="352338" y="1442906"/>
            <a:ext cx="11484528" cy="5050173"/>
          </a:xfrm>
        </p:spPr>
        <p:style>
          <a:lnRef idx="2">
            <a:schemeClr val="dk1"/>
          </a:lnRef>
          <a:fillRef idx="1">
            <a:schemeClr val="lt1"/>
          </a:fillRef>
          <a:effectRef idx="0">
            <a:schemeClr val="dk1"/>
          </a:effectRef>
          <a:fontRef idx="minor">
            <a:schemeClr val="dk1"/>
          </a:fontRef>
        </p:style>
        <p:txBody>
          <a:bodyPr>
            <a:normAutofit/>
          </a:bodyPr>
          <a:lstStyle/>
          <a:p>
            <a:pPr algn="just" fontAlgn="ctr">
              <a:lnSpc>
                <a:spcPct val="107000"/>
              </a:lnSpc>
              <a:spcAft>
                <a:spcPts val="800"/>
              </a:spcAft>
            </a:pPr>
            <a:r>
              <a:rPr lang="es-ES_tradnl" sz="2200" dirty="0">
                <a:solidFill>
                  <a:srgbClr val="000000"/>
                </a:solidFill>
                <a:effectLst/>
                <a:latin typeface="Optima LT Std"/>
                <a:ea typeface="Calibri" panose="020F0502020204030204" pitchFamily="34" charset="0"/>
                <a:cs typeface="Optima LT Std"/>
              </a:rPr>
              <a:t>En el Derecho italiano hay otra teoría de relación causal que ha sido denominada causalidad humana, atribuida al penalista </a:t>
            </a:r>
            <a:r>
              <a:rPr lang="es-ES_tradnl" sz="2200" dirty="0" err="1">
                <a:solidFill>
                  <a:srgbClr val="000000"/>
                </a:solidFill>
                <a:effectLst/>
                <a:latin typeface="Optima LT Std"/>
                <a:ea typeface="Calibri" panose="020F0502020204030204" pitchFamily="34" charset="0"/>
                <a:cs typeface="Optima LT Std"/>
              </a:rPr>
              <a:t>Antolisei</a:t>
            </a:r>
            <a:r>
              <a:rPr lang="es-ES_tradnl" sz="2200" dirty="0">
                <a:solidFill>
                  <a:srgbClr val="000000"/>
                </a:solidFill>
                <a:effectLst/>
                <a:latin typeface="Optima LT Std"/>
                <a:ea typeface="Calibri" panose="020F0502020204030204" pitchFamily="34" charset="0"/>
                <a:cs typeface="Optima LT Std"/>
              </a:rPr>
              <a:t>. Considera que solo el comportamiento humano debe ser parámetro de la atribución de la responsabilidad y deja por fuera las causas generadas por la intervención de la naturaleza.</a:t>
            </a:r>
            <a:endParaRPr lang="es-CO" sz="22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ctr">
              <a:lnSpc>
                <a:spcPct val="107000"/>
              </a:lnSpc>
              <a:spcAft>
                <a:spcPts val="800"/>
              </a:spcAft>
            </a:pPr>
            <a:r>
              <a:rPr lang="es-ES_tradnl" sz="2200" dirty="0">
                <a:solidFill>
                  <a:srgbClr val="000000"/>
                </a:solidFill>
                <a:effectLst/>
                <a:latin typeface="Optima LT Std"/>
                <a:ea typeface="Calibri" panose="020F0502020204030204" pitchFamily="34" charset="0"/>
                <a:cs typeface="Optima LT Std"/>
              </a:rPr>
              <a:t>Ludovico Berti, quien explicó:</a:t>
            </a:r>
            <a:endParaRPr lang="es-CO" sz="22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ctr">
              <a:lnSpc>
                <a:spcPct val="107000"/>
              </a:lnSpc>
              <a:spcAft>
                <a:spcPts val="800"/>
              </a:spcAft>
            </a:pPr>
            <a:r>
              <a:rPr lang="es-ES_tradnl" sz="2200" dirty="0">
                <a:solidFill>
                  <a:srgbClr val="000000"/>
                </a:solidFill>
                <a:effectLst/>
                <a:latin typeface="Optima LT Std"/>
                <a:ea typeface="Calibri" panose="020F0502020204030204" pitchFamily="34" charset="0"/>
                <a:cs typeface="Optima LT Std"/>
              </a:rPr>
              <a:t>	“El autor considera que el hombre está en grado de darse cuenta de las circunstancias que 	complican o favorecen su actividad y, con base en la experiencia, pueda calcular 	anticipadamente los efectos que pueden producir determinada causa. Según esta premisa, el 	autor que elaboró la teoría considera que el hombre, mediante su voluntad puede insertarse en 	el proceso causal e imprimirle la dirección deseada, impulsando las fuerzas exteriores que están 	inactivas, poniéndolas en movimiento o dejando que la fuerza misma se desenvuelvan 	libremente”.</a:t>
            </a:r>
            <a:endParaRPr lang="es-CO"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dirty="0"/>
          </a:p>
        </p:txBody>
      </p:sp>
    </p:spTree>
    <p:extLst>
      <p:ext uri="{BB962C8B-B14F-4D97-AF65-F5344CB8AC3E}">
        <p14:creationId xmlns:p14="http://schemas.microsoft.com/office/powerpoint/2010/main" val="3236431074"/>
      </p:ext>
    </p:extLst>
  </p:cSld>
  <p:clrMapOvr>
    <a:masterClrMapping/>
  </p:clrMapOvr>
</p:sld>
</file>

<file path=ppt/theme/theme1.xml><?xml version="1.0" encoding="utf-8"?>
<a:theme xmlns:a="http://schemas.openxmlformats.org/drawingml/2006/main" name="Faceta">
  <a:themeElements>
    <a:clrScheme name="Violeta">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222</TotalTime>
  <Words>1329</Words>
  <Application>Microsoft Office PowerPoint</Application>
  <PresentationFormat>Panorámica</PresentationFormat>
  <Paragraphs>41</Paragraphs>
  <Slides>11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Arial</vt:lpstr>
      <vt:lpstr>Calibri</vt:lpstr>
      <vt:lpstr>Optima LT Std</vt:lpstr>
      <vt:lpstr>Trebuchet MS</vt:lpstr>
      <vt:lpstr>Wingdings 3</vt:lpstr>
      <vt:lpstr>Faceta</vt:lpstr>
      <vt:lpstr>CAUSALIDAD E IMPUTACIÓN</vt:lpstr>
      <vt:lpstr>LA RELACIÓN DE CASUALIDAD</vt:lpstr>
      <vt:lpstr>CAUSALIDAD E IMPUTACIÓN</vt:lpstr>
      <vt:lpstr>1. TEORÍAS CLÁSICAS PARA PROBAR RELACIÓN DE CAUSALIDAD </vt:lpstr>
      <vt:lpstr>1. CAUSALIDAD EXCLUSIVA</vt:lpstr>
      <vt:lpstr>2. EQUIVALENCIA DE CONDICIONES</vt:lpstr>
      <vt:lpstr>3. CAUSALIDAD ADECUADA O ADECUACIÓN</vt:lpstr>
      <vt:lpstr>4. CAUSA PRÓXIMA Y CAUSA EFICIENTE</vt:lpstr>
      <vt:lpstr>5. CAUSALIDAD HUMANA</vt:lpstr>
      <vt:lpstr>6. IMPUTACIÓN OBJETIVA</vt:lpstr>
      <vt:lpstr>7. TEORÍA DE LA PÉRDIDA DE OPORTUNIDAD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CAUSALIDAD E IMPUTACIÓN</dc:title>
  <dc:creator>Hugo Andres Arenas Mendoza</dc:creator>
  <cp:lastModifiedBy>hugo andres arenas mendoza</cp:lastModifiedBy>
  <cp:revision>80</cp:revision>
  <dcterms:created xsi:type="dcterms:W3CDTF">2020-10-15T16:21:44Z</dcterms:created>
  <dcterms:modified xsi:type="dcterms:W3CDTF">2025-08-06T14:24:45Z</dcterms:modified>
</cp:coreProperties>
</file>