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7" r:id="rId3"/>
    <p:sldId id="257" r:id="rId4"/>
    <p:sldId id="258" r:id="rId5"/>
    <p:sldId id="270" r:id="rId6"/>
    <p:sldId id="262" r:id="rId7"/>
    <p:sldId id="265" r:id="rId8"/>
    <p:sldId id="266"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02" d="100"/>
          <a:sy n="102" d="100"/>
        </p:scale>
        <p:origin x="894" y="31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8/6/2025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8/6/2025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8/6/2025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8/6/2025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8/6/2025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8/6/2025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8/6/2025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8/6/2025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8/6/2025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8/6/2025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8/6/2025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8/6/2025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2A54C80-263E-416B-A8E0-580EDEADCBDC}" type="datetimeFigureOut">
              <a:rPr lang="en-US" dirty="0"/>
              <a:t>8/6/2025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8/6/2025</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8/6/2025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33B0358-BD8E-485E-9DB7-59EB269A116D}"/>
              </a:ext>
            </a:extLst>
          </p:cNvPr>
          <p:cNvSpPr>
            <a:spLocks noGrp="1"/>
          </p:cNvSpPr>
          <p:nvPr>
            <p:ph type="ctrTitle"/>
          </p:nvPr>
        </p:nvSpPr>
        <p:spPr>
          <a:xfrm>
            <a:off x="956346" y="143436"/>
            <a:ext cx="10729518" cy="1093694"/>
          </a:xfrm>
        </p:spPr>
        <p:style>
          <a:lnRef idx="2">
            <a:schemeClr val="dk1"/>
          </a:lnRef>
          <a:fillRef idx="1">
            <a:schemeClr val="lt1"/>
          </a:fillRef>
          <a:effectRef idx="0">
            <a:schemeClr val="dk1"/>
          </a:effectRef>
          <a:fontRef idx="minor">
            <a:schemeClr val="dk1"/>
          </a:fontRef>
        </p:style>
        <p:txBody>
          <a:bodyPr/>
          <a:lstStyle/>
          <a:p>
            <a:pPr algn="ctr"/>
            <a:r>
              <a:rPr lang="es-ES_tradnl" sz="3600" b="1" dirty="0">
                <a:solidFill>
                  <a:srgbClr val="000000"/>
                </a:solidFill>
                <a:effectLst/>
                <a:latin typeface="Optima LT Std"/>
                <a:ea typeface="Calibri" panose="020F0502020204030204" pitchFamily="34" charset="0"/>
                <a:cs typeface="Optima LT Std"/>
              </a:rPr>
              <a:t>CAUSALES DE INTERRUPCIÓN O DEBILITACIÓN DEL NEXO CAUSAL O DE EXCLUSIÓN DE LA IMPUTACIÓN</a:t>
            </a:r>
            <a:endParaRPr lang="es-CO" sz="3600" dirty="0"/>
          </a:p>
        </p:txBody>
      </p:sp>
      <p:sp>
        <p:nvSpPr>
          <p:cNvPr id="3" name="Subtítulo 2">
            <a:extLst>
              <a:ext uri="{FF2B5EF4-FFF2-40B4-BE49-F238E27FC236}">
                <a16:creationId xmlns:a16="http://schemas.microsoft.com/office/drawing/2014/main" id="{D476C21B-147A-4546-9EA3-21DCC1C2165D}"/>
              </a:ext>
            </a:extLst>
          </p:cNvPr>
          <p:cNvSpPr>
            <a:spLocks noGrp="1"/>
          </p:cNvSpPr>
          <p:nvPr>
            <p:ph type="subTitle" idx="1"/>
          </p:nvPr>
        </p:nvSpPr>
        <p:spPr>
          <a:xfrm>
            <a:off x="358588" y="1541930"/>
            <a:ext cx="11511834" cy="5172634"/>
          </a:xfrm>
        </p:spPr>
        <p:style>
          <a:lnRef idx="2">
            <a:schemeClr val="dk1"/>
          </a:lnRef>
          <a:fillRef idx="1">
            <a:schemeClr val="lt1"/>
          </a:fillRef>
          <a:effectRef idx="0">
            <a:schemeClr val="dk1"/>
          </a:effectRef>
          <a:fontRef idx="minor">
            <a:schemeClr val="dk1"/>
          </a:fontRef>
        </p:style>
        <p:txBody>
          <a:bodyPr>
            <a:noAutofit/>
          </a:bodyPr>
          <a:lstStyle/>
          <a:p>
            <a:pPr marL="285750" indent="-285750" algn="just" fontAlgn="ctr">
              <a:spcBef>
                <a:spcPts val="0"/>
              </a:spcBef>
              <a:buFont typeface="Arial" panose="020B0604020202020204" pitchFamily="34" charset="0"/>
              <a:buChar char="•"/>
            </a:pPr>
            <a:r>
              <a:rPr lang="es-ES_tradnl" sz="2800" dirty="0">
                <a:solidFill>
                  <a:srgbClr val="000000"/>
                </a:solidFill>
                <a:effectLst/>
                <a:latin typeface="Optima LT Std"/>
                <a:ea typeface="Calibri" panose="020F0502020204030204" pitchFamily="34" charset="0"/>
                <a:cs typeface="Optima LT Std"/>
              </a:rPr>
              <a:t>Al hablar del nexo causal es necesario ocuparse de los casos en los que se produce el rompimiento de dicho vínculo por situaciones sobrevinientes, que se traducen en que la Administración no responderá o lo hará en menor medida, según el caso específico. </a:t>
            </a:r>
          </a:p>
          <a:p>
            <a:pPr marL="285750" indent="-285750" algn="just" fontAlgn="ctr">
              <a:spcBef>
                <a:spcPts val="0"/>
              </a:spcBef>
              <a:buFont typeface="Arial" panose="020B0604020202020204" pitchFamily="34" charset="0"/>
              <a:buChar char="•"/>
            </a:pPr>
            <a:endParaRPr lang="es-ES_tradnl" sz="2800" dirty="0">
              <a:solidFill>
                <a:srgbClr val="000000"/>
              </a:solidFill>
              <a:effectLst/>
              <a:latin typeface="Optima LT Std"/>
              <a:ea typeface="Calibri" panose="020F0502020204030204" pitchFamily="34" charset="0"/>
              <a:cs typeface="Optima LT Std"/>
            </a:endParaRPr>
          </a:p>
          <a:p>
            <a:pPr marL="285750" indent="-285750" algn="just" fontAlgn="ctr">
              <a:spcBef>
                <a:spcPts val="0"/>
              </a:spcBef>
              <a:buFont typeface="Arial" panose="020B0604020202020204" pitchFamily="34" charset="0"/>
              <a:buChar char="•"/>
            </a:pPr>
            <a:r>
              <a:rPr lang="es-ES_tradnl" sz="2800" dirty="0">
                <a:solidFill>
                  <a:srgbClr val="000000"/>
                </a:solidFill>
                <a:effectLst/>
                <a:latin typeface="Optima LT Std"/>
                <a:ea typeface="Calibri" panose="020F0502020204030204" pitchFamily="34" charset="0"/>
                <a:cs typeface="Optima LT Std"/>
              </a:rPr>
              <a:t>El elemento de la causalidad no existe cuando se presenta un factor que evita o interrumpe la relación causal entre el daño y la imputación, lo que se ha denominado en la doctrina “rompimiento del nexo causal”.</a:t>
            </a:r>
          </a:p>
          <a:p>
            <a:pPr marL="285750" indent="-285750" algn="just" fontAlgn="ctr">
              <a:spcBef>
                <a:spcPts val="0"/>
              </a:spcBef>
              <a:buFont typeface="Arial" panose="020B0604020202020204" pitchFamily="34" charset="0"/>
              <a:buChar char="•"/>
            </a:pPr>
            <a:endParaRPr lang="es-CO" sz="28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spcBef>
                <a:spcPts val="0"/>
              </a:spcBef>
              <a:buFont typeface="Arial" panose="020B0604020202020204" pitchFamily="34" charset="0"/>
              <a:buChar char="•"/>
            </a:pPr>
            <a:r>
              <a:rPr lang="es-ES_tradnl" sz="2800" dirty="0">
                <a:solidFill>
                  <a:srgbClr val="000000"/>
                </a:solidFill>
                <a:effectLst/>
                <a:latin typeface="Optima LT Std"/>
                <a:ea typeface="Calibri" panose="020F0502020204030204" pitchFamily="34" charset="0"/>
                <a:cs typeface="Optima LT Std"/>
              </a:rPr>
              <a:t>Sin importar si se trata de un tipo de responsabilidad subjetiva u objetiva, pueden presentarse causas extrañas que producen el rompimiento de la relación de causalidad. </a:t>
            </a:r>
          </a:p>
        </p:txBody>
      </p:sp>
    </p:spTree>
    <p:extLst>
      <p:ext uri="{BB962C8B-B14F-4D97-AF65-F5344CB8AC3E}">
        <p14:creationId xmlns:p14="http://schemas.microsoft.com/office/powerpoint/2010/main" val="7391872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33B0358-BD8E-485E-9DB7-59EB269A116D}"/>
              </a:ext>
            </a:extLst>
          </p:cNvPr>
          <p:cNvSpPr>
            <a:spLocks noGrp="1"/>
          </p:cNvSpPr>
          <p:nvPr>
            <p:ph type="ctrTitle"/>
          </p:nvPr>
        </p:nvSpPr>
        <p:spPr>
          <a:xfrm>
            <a:off x="956346" y="260059"/>
            <a:ext cx="10729518" cy="1166069"/>
          </a:xfrm>
        </p:spPr>
        <p:style>
          <a:lnRef idx="2">
            <a:schemeClr val="dk1"/>
          </a:lnRef>
          <a:fillRef idx="1">
            <a:schemeClr val="lt1"/>
          </a:fillRef>
          <a:effectRef idx="0">
            <a:schemeClr val="dk1"/>
          </a:effectRef>
          <a:fontRef idx="minor">
            <a:schemeClr val="dk1"/>
          </a:fontRef>
        </p:style>
        <p:txBody>
          <a:bodyPr/>
          <a:lstStyle/>
          <a:p>
            <a:pPr algn="ctr"/>
            <a:r>
              <a:rPr lang="es-ES_tradnl" sz="3600" b="1" dirty="0">
                <a:solidFill>
                  <a:srgbClr val="000000"/>
                </a:solidFill>
                <a:effectLst/>
                <a:latin typeface="Optima LT Std"/>
                <a:ea typeface="Calibri" panose="020F0502020204030204" pitchFamily="34" charset="0"/>
                <a:cs typeface="Optima LT Std"/>
              </a:rPr>
              <a:t>CAUSALES DE INTERRUPCIÓN O DEBILITACIÓN DEL NEXO CAUSAL O DE EXCLUSIÓN DE LA IMPUTACIÓN</a:t>
            </a:r>
            <a:endParaRPr lang="es-CO" sz="3600" dirty="0"/>
          </a:p>
        </p:txBody>
      </p:sp>
      <p:sp>
        <p:nvSpPr>
          <p:cNvPr id="3" name="Subtítulo 2">
            <a:extLst>
              <a:ext uri="{FF2B5EF4-FFF2-40B4-BE49-F238E27FC236}">
                <a16:creationId xmlns:a16="http://schemas.microsoft.com/office/drawing/2014/main" id="{D476C21B-147A-4546-9EA3-21DCC1C2165D}"/>
              </a:ext>
            </a:extLst>
          </p:cNvPr>
          <p:cNvSpPr>
            <a:spLocks noGrp="1"/>
          </p:cNvSpPr>
          <p:nvPr>
            <p:ph type="subTitle" idx="1"/>
          </p:nvPr>
        </p:nvSpPr>
        <p:spPr>
          <a:xfrm>
            <a:off x="302004" y="1711354"/>
            <a:ext cx="11568418" cy="5016617"/>
          </a:xfrm>
        </p:spPr>
        <p:style>
          <a:lnRef idx="2">
            <a:schemeClr val="dk1"/>
          </a:lnRef>
          <a:fillRef idx="1">
            <a:schemeClr val="lt1"/>
          </a:fillRef>
          <a:effectRef idx="0">
            <a:schemeClr val="dk1"/>
          </a:effectRef>
          <a:fontRef idx="minor">
            <a:schemeClr val="dk1"/>
          </a:fontRef>
        </p:style>
        <p:txBody>
          <a:bodyPr>
            <a:noAutofit/>
          </a:bodyPr>
          <a:lstStyle/>
          <a:p>
            <a:pPr marL="285750" indent="-285750" algn="just">
              <a:spcBef>
                <a:spcPts val="0"/>
              </a:spcBef>
              <a:buFont typeface="Arial" panose="020B0604020202020204" pitchFamily="34" charset="0"/>
              <a:buChar char="•"/>
            </a:pPr>
            <a:r>
              <a:rPr lang="es-ES_tradnl" sz="3200" dirty="0">
                <a:solidFill>
                  <a:srgbClr val="000000"/>
                </a:solidFill>
                <a:effectLst/>
                <a:latin typeface="Optima LT Std"/>
                <a:ea typeface="Calibri" panose="020F0502020204030204" pitchFamily="34" charset="0"/>
                <a:cs typeface="Optima LT Std"/>
              </a:rPr>
              <a:t>La carga probatoria recae en cabeza de la entidad pública, debido a que la Administración posee una mejor posición frente a los ciudadanos.</a:t>
            </a:r>
          </a:p>
          <a:p>
            <a:pPr marL="285750" indent="-285750" algn="just">
              <a:spcBef>
                <a:spcPts val="0"/>
              </a:spcBef>
              <a:buFont typeface="Arial" panose="020B0604020202020204" pitchFamily="34" charset="0"/>
              <a:buChar char="•"/>
            </a:pPr>
            <a:r>
              <a:rPr lang="es-ES_tradnl" sz="3200" dirty="0">
                <a:solidFill>
                  <a:srgbClr val="000000"/>
                </a:solidFill>
                <a:latin typeface="Optima LT Std"/>
                <a:ea typeface="Calibri" panose="020F0502020204030204" pitchFamily="34" charset="0"/>
                <a:cs typeface="Optima LT Std"/>
              </a:rPr>
              <a:t>Hay ocasiones </a:t>
            </a:r>
            <a:r>
              <a:rPr lang="es-ES_tradnl" sz="3200" dirty="0">
                <a:solidFill>
                  <a:srgbClr val="000000"/>
                </a:solidFill>
                <a:effectLst/>
                <a:latin typeface="Optima LT Std"/>
                <a:ea typeface="Calibri" panose="020F0502020204030204" pitchFamily="34" charset="0"/>
                <a:cs typeface="Optima LT Std"/>
              </a:rPr>
              <a:t>que el particular no cuenta con los mecanismos para obtener la prueba con facilidad.</a:t>
            </a:r>
          </a:p>
          <a:p>
            <a:pPr marL="285750" indent="-285750" algn="just">
              <a:spcBef>
                <a:spcPts val="0"/>
              </a:spcBef>
              <a:buFont typeface="Arial" panose="020B0604020202020204" pitchFamily="34" charset="0"/>
              <a:buChar char="•"/>
            </a:pPr>
            <a:r>
              <a:rPr lang="es-ES_tradnl" sz="3200" dirty="0">
                <a:solidFill>
                  <a:srgbClr val="000000"/>
                </a:solidFill>
                <a:latin typeface="Optima LT Std"/>
                <a:ea typeface="Calibri" panose="020F0502020204030204" pitchFamily="34" charset="0"/>
                <a:cs typeface="Times New Roman" panose="02020603050405020304" pitchFamily="18" charset="0"/>
              </a:rPr>
              <a:t>Al actor le incumbe probar. </a:t>
            </a:r>
            <a:endParaRPr lang="es-CO" sz="3200" dirty="0">
              <a:effectLst/>
              <a:latin typeface="Calibri" panose="020F0502020204030204" pitchFamily="34" charset="0"/>
              <a:ea typeface="Calibri" panose="020F0502020204030204" pitchFamily="34" charset="0"/>
              <a:cs typeface="Times New Roman" panose="02020603050405020304" pitchFamily="18" charset="0"/>
            </a:endParaRPr>
          </a:p>
          <a:p>
            <a:pPr algn="just">
              <a:spcBef>
                <a:spcPts val="0"/>
              </a:spcBef>
            </a:pPr>
            <a:endParaRPr lang="es-ES_tradnl" sz="3200" dirty="0">
              <a:solidFill>
                <a:srgbClr val="000000"/>
              </a:solidFill>
              <a:latin typeface="Optima LT Std"/>
              <a:ea typeface="Calibri" panose="020F0502020204030204" pitchFamily="34" charset="0"/>
              <a:cs typeface="Optima LT Std"/>
            </a:endParaRPr>
          </a:p>
          <a:p>
            <a:pPr algn="just">
              <a:spcBef>
                <a:spcPts val="0"/>
              </a:spcBef>
            </a:pPr>
            <a:r>
              <a:rPr lang="es-ES_tradnl" sz="3200" dirty="0">
                <a:solidFill>
                  <a:srgbClr val="000000"/>
                </a:solidFill>
                <a:effectLst/>
                <a:latin typeface="Optima LT Std"/>
                <a:ea typeface="Calibri" panose="020F0502020204030204" pitchFamily="34" charset="0"/>
                <a:cs typeface="Optima LT Std"/>
              </a:rPr>
              <a:t>Se estudian: 1. Causales de interrupción o debilitación del nexo causal, y 2. Causales de justificación del Derecho Penal y legítima defensa.</a:t>
            </a:r>
            <a:endParaRPr lang="es-CO" sz="3200" dirty="0"/>
          </a:p>
        </p:txBody>
      </p:sp>
    </p:spTree>
    <p:extLst>
      <p:ext uri="{BB962C8B-B14F-4D97-AF65-F5344CB8AC3E}">
        <p14:creationId xmlns:p14="http://schemas.microsoft.com/office/powerpoint/2010/main" val="8679662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F30F0A8-6788-4B8C-9CB7-142D2C3D6056}"/>
              </a:ext>
            </a:extLst>
          </p:cNvPr>
          <p:cNvSpPr>
            <a:spLocks noGrp="1"/>
          </p:cNvSpPr>
          <p:nvPr>
            <p:ph type="title"/>
          </p:nvPr>
        </p:nvSpPr>
        <p:spPr>
          <a:xfrm>
            <a:off x="461395" y="609600"/>
            <a:ext cx="11434194" cy="556470"/>
          </a:xfrm>
        </p:spPr>
        <p:style>
          <a:lnRef idx="2">
            <a:schemeClr val="dk1"/>
          </a:lnRef>
          <a:fillRef idx="1">
            <a:schemeClr val="lt1"/>
          </a:fillRef>
          <a:effectRef idx="0">
            <a:schemeClr val="dk1"/>
          </a:effectRef>
          <a:fontRef idx="minor">
            <a:schemeClr val="dk1"/>
          </a:fontRef>
        </p:style>
        <p:txBody>
          <a:bodyPr>
            <a:noAutofit/>
          </a:bodyPr>
          <a:lstStyle/>
          <a:p>
            <a:r>
              <a:rPr lang="es-ES_tradnl" sz="3200" b="1" cap="all" dirty="0">
                <a:solidFill>
                  <a:srgbClr val="000000"/>
                </a:solidFill>
                <a:effectLst/>
                <a:latin typeface="Optima LT Std"/>
                <a:ea typeface="Calibri" panose="020F0502020204030204" pitchFamily="34" charset="0"/>
                <a:cs typeface="Optima LT Std"/>
              </a:rPr>
              <a:t>1.</a:t>
            </a:r>
            <a:r>
              <a:rPr lang="es-ES_tradnl" sz="3200" b="1" cap="all" dirty="0">
                <a:solidFill>
                  <a:srgbClr val="000000"/>
                </a:solidFill>
                <a:latin typeface="Optima LT Std"/>
                <a:ea typeface="Calibri" panose="020F0502020204030204" pitchFamily="34" charset="0"/>
                <a:cs typeface="Optima LT Std"/>
              </a:rPr>
              <a:t> </a:t>
            </a:r>
            <a:r>
              <a:rPr lang="es-ES_tradnl" sz="3200" cap="all" dirty="0">
                <a:solidFill>
                  <a:srgbClr val="000000"/>
                </a:solidFill>
                <a:effectLst/>
                <a:latin typeface="Optima LT Std"/>
                <a:ea typeface="Calibri" panose="020F0502020204030204" pitchFamily="34" charset="0"/>
                <a:cs typeface="Optima LT Std"/>
              </a:rPr>
              <a:t>CAUSALES DE INTERRUPCIÓN O DEBILITACIÓN DEL NEXO CAUSAL</a:t>
            </a:r>
            <a:br>
              <a:rPr lang="es-CO" sz="3200" dirty="0">
                <a:effectLst/>
                <a:latin typeface="Calibri" panose="020F0502020204030204" pitchFamily="34" charset="0"/>
                <a:ea typeface="Calibri" panose="020F0502020204030204" pitchFamily="34" charset="0"/>
                <a:cs typeface="Times New Roman" panose="02020603050405020304" pitchFamily="18" charset="0"/>
              </a:rPr>
            </a:br>
            <a:endParaRPr lang="es-CO" sz="3200" dirty="0"/>
          </a:p>
        </p:txBody>
      </p:sp>
      <p:sp>
        <p:nvSpPr>
          <p:cNvPr id="3" name="Marcador de contenido 2">
            <a:extLst>
              <a:ext uri="{FF2B5EF4-FFF2-40B4-BE49-F238E27FC236}">
                <a16:creationId xmlns:a16="http://schemas.microsoft.com/office/drawing/2014/main" id="{FEAF8A5B-901D-45E1-A69F-8804249FAE63}"/>
              </a:ext>
            </a:extLst>
          </p:cNvPr>
          <p:cNvSpPr>
            <a:spLocks noGrp="1"/>
          </p:cNvSpPr>
          <p:nvPr>
            <p:ph idx="1"/>
          </p:nvPr>
        </p:nvSpPr>
        <p:spPr>
          <a:xfrm>
            <a:off x="461395" y="1619075"/>
            <a:ext cx="11232857" cy="4823670"/>
          </a:xfrm>
        </p:spPr>
        <p:style>
          <a:lnRef idx="2">
            <a:schemeClr val="dk1"/>
          </a:lnRef>
          <a:fillRef idx="1">
            <a:schemeClr val="lt1"/>
          </a:fillRef>
          <a:effectRef idx="0">
            <a:schemeClr val="dk1"/>
          </a:effectRef>
          <a:fontRef idx="minor">
            <a:schemeClr val="dk1"/>
          </a:fontRef>
        </p:style>
        <p:txBody>
          <a:bodyPr/>
          <a:lstStyle/>
          <a:p>
            <a:pPr algn="just"/>
            <a:r>
              <a:rPr lang="es-ES_tradnl" sz="2400" dirty="0">
                <a:solidFill>
                  <a:srgbClr val="000000"/>
                </a:solidFill>
                <a:effectLst/>
                <a:latin typeface="Optima LT Std"/>
                <a:ea typeface="Calibri" panose="020F0502020204030204" pitchFamily="34" charset="0"/>
                <a:cs typeface="Optima LT Std"/>
              </a:rPr>
              <a:t>Las causas extrañas son hechos externos o ajenos a la esfera jurídica del agente público y hacen que no se impute la responsabilidad a pesar de la existencia del daño. Los supuestos que pueden producir interrupción o debilitamiento del nexo causal, que han sido reconocidos tanto por los jueces como los juristas, son la concurrencia de la culpa de la víctima, la intervención de un tercero y la fuerza mayor junto con el caso fortuito.</a:t>
            </a:r>
            <a:endParaRPr lang="es-CO" sz="2400" dirty="0">
              <a:effectLst/>
              <a:latin typeface="Calibri" panose="020F0502020204030204" pitchFamily="34" charset="0"/>
              <a:ea typeface="Calibri" panose="020F0502020204030204" pitchFamily="34" charset="0"/>
              <a:cs typeface="Times New Roman" panose="02020603050405020304" pitchFamily="18" charset="0"/>
            </a:endParaRPr>
          </a:p>
          <a:p>
            <a:pPr algn="just"/>
            <a:r>
              <a:rPr lang="es-ES_tradnl" sz="2400" dirty="0">
                <a:solidFill>
                  <a:srgbClr val="000000"/>
                </a:solidFill>
                <a:effectLst/>
                <a:latin typeface="Optima LT Std"/>
                <a:ea typeface="Calibri" panose="020F0502020204030204" pitchFamily="34" charset="0"/>
                <a:cs typeface="Optima LT Std"/>
              </a:rPr>
              <a:t>“Solamente deberá declararse la responsabilidad de la administración por la totalidad de los efectos lesivos: a) en los casos en que su actuación baste por sí misma para imputarle la lesión cuya cuantificación equivalga a lo reclamado por el lesionado; y, b) en aquellos otros supuestos en que sea </a:t>
            </a:r>
            <a:r>
              <a:rPr lang="es-ES_tradnl" sz="2400" i="1" dirty="0">
                <a:solidFill>
                  <a:srgbClr val="000000"/>
                </a:solidFill>
                <a:effectLst/>
                <a:latin typeface="Optima LT Std"/>
                <a:ea typeface="Calibri" panose="020F0502020204030204" pitchFamily="34" charset="0"/>
                <a:cs typeface="Optima LT Std"/>
              </a:rPr>
              <a:t>imposible </a:t>
            </a:r>
            <a:r>
              <a:rPr lang="es-ES_tradnl" sz="2400" dirty="0">
                <a:solidFill>
                  <a:srgbClr val="000000"/>
                </a:solidFill>
                <a:effectLst/>
                <a:latin typeface="Optima LT Std"/>
                <a:ea typeface="Calibri" panose="020F0502020204030204" pitchFamily="34" charset="0"/>
                <a:cs typeface="Optima LT Std"/>
              </a:rPr>
              <a:t>llevar a cabo la cuantificación individualizada (en atención, esto último, a que solo así quedaría a salvo el principio garantizador del patrimonio de la víctima inherente al instituto resarcitorio)”.</a:t>
            </a:r>
            <a:endParaRPr lang="es-CO" sz="2400" dirty="0">
              <a:effectLst/>
              <a:latin typeface="Calibri" panose="020F0502020204030204" pitchFamily="34" charset="0"/>
              <a:ea typeface="Calibri" panose="020F0502020204030204" pitchFamily="34" charset="0"/>
              <a:cs typeface="Times New Roman" panose="02020603050405020304" pitchFamily="18" charset="0"/>
            </a:endParaRPr>
          </a:p>
          <a:p>
            <a:pPr algn="just"/>
            <a:endParaRPr lang="es-CO" dirty="0"/>
          </a:p>
        </p:txBody>
      </p:sp>
    </p:spTree>
    <p:extLst>
      <p:ext uri="{BB962C8B-B14F-4D97-AF65-F5344CB8AC3E}">
        <p14:creationId xmlns:p14="http://schemas.microsoft.com/office/powerpoint/2010/main" val="17561773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D13B152-B7A8-40F0-B67C-DE119AAC7D40}"/>
              </a:ext>
            </a:extLst>
          </p:cNvPr>
          <p:cNvSpPr>
            <a:spLocks noGrp="1"/>
          </p:cNvSpPr>
          <p:nvPr>
            <p:ph type="title"/>
          </p:nvPr>
        </p:nvSpPr>
        <p:spPr>
          <a:xfrm>
            <a:off x="677334" y="419450"/>
            <a:ext cx="10773638" cy="729842"/>
          </a:xfrm>
        </p:spPr>
        <p:style>
          <a:lnRef idx="2">
            <a:schemeClr val="dk1"/>
          </a:lnRef>
          <a:fillRef idx="1">
            <a:schemeClr val="lt1"/>
          </a:fillRef>
          <a:effectRef idx="0">
            <a:schemeClr val="dk1"/>
          </a:effectRef>
          <a:fontRef idx="minor">
            <a:schemeClr val="dk1"/>
          </a:fontRef>
        </p:style>
        <p:txBody>
          <a:bodyPr>
            <a:noAutofit/>
          </a:bodyPr>
          <a:lstStyle/>
          <a:p>
            <a:pPr algn="ctr"/>
            <a:r>
              <a:rPr lang="es-ES_tradnl" dirty="0">
                <a:solidFill>
                  <a:srgbClr val="000000"/>
                </a:solidFill>
                <a:effectLst/>
                <a:latin typeface="Optima LT Std"/>
                <a:ea typeface="Calibri" panose="020F0502020204030204" pitchFamily="34" charset="0"/>
                <a:cs typeface="Optima LT Std"/>
              </a:rPr>
              <a:t>1.1. </a:t>
            </a:r>
            <a:r>
              <a:rPr lang="es-ES_tradnl" b="1" dirty="0">
                <a:solidFill>
                  <a:srgbClr val="000000"/>
                </a:solidFill>
                <a:effectLst/>
                <a:latin typeface="Optima LT Std"/>
                <a:ea typeface="Calibri" panose="020F0502020204030204" pitchFamily="34" charset="0"/>
                <a:cs typeface="Optima LT Std"/>
              </a:rPr>
              <a:t>CONCURRENCIA DE LA CULPA DE LA VÍCTIMA</a:t>
            </a:r>
            <a:br>
              <a:rPr lang="es-CO" sz="3200" dirty="0">
                <a:effectLst/>
                <a:latin typeface="Calibri" panose="020F0502020204030204" pitchFamily="34" charset="0"/>
                <a:ea typeface="Calibri" panose="020F0502020204030204" pitchFamily="34" charset="0"/>
                <a:cs typeface="Times New Roman" panose="02020603050405020304" pitchFamily="18" charset="0"/>
              </a:rPr>
            </a:br>
            <a:endParaRPr lang="es-CO" sz="3200" dirty="0"/>
          </a:p>
        </p:txBody>
      </p:sp>
      <p:sp>
        <p:nvSpPr>
          <p:cNvPr id="3" name="Marcador de contenido 2">
            <a:extLst>
              <a:ext uri="{FF2B5EF4-FFF2-40B4-BE49-F238E27FC236}">
                <a16:creationId xmlns:a16="http://schemas.microsoft.com/office/drawing/2014/main" id="{B346D766-F59F-4361-B886-B32498851AB8}"/>
              </a:ext>
            </a:extLst>
          </p:cNvPr>
          <p:cNvSpPr>
            <a:spLocks noGrp="1"/>
          </p:cNvSpPr>
          <p:nvPr>
            <p:ph idx="1"/>
          </p:nvPr>
        </p:nvSpPr>
        <p:spPr>
          <a:xfrm>
            <a:off x="520117" y="1602297"/>
            <a:ext cx="11392250" cy="4974672"/>
          </a:xfrm>
        </p:spPr>
        <p:style>
          <a:lnRef idx="2">
            <a:schemeClr val="dk1"/>
          </a:lnRef>
          <a:fillRef idx="1">
            <a:schemeClr val="lt1"/>
          </a:fillRef>
          <a:effectRef idx="0">
            <a:schemeClr val="dk1"/>
          </a:effectRef>
          <a:fontRef idx="minor">
            <a:schemeClr val="dk1"/>
          </a:fontRef>
        </p:style>
        <p:txBody>
          <a:bodyPr>
            <a:normAutofit lnSpcReduction="10000"/>
          </a:bodyPr>
          <a:lstStyle/>
          <a:p>
            <a:pPr marL="685800" algn="just" fontAlgn="ctr">
              <a:spcBef>
                <a:spcPts val="0"/>
              </a:spcBef>
            </a:pPr>
            <a:r>
              <a:rPr lang="es-ES_tradnl" sz="2200" dirty="0">
                <a:solidFill>
                  <a:srgbClr val="000000"/>
                </a:solidFill>
                <a:effectLst/>
                <a:latin typeface="Optima LT Std"/>
                <a:ea typeface="Calibri" panose="020F0502020204030204" pitchFamily="34" charset="0"/>
                <a:cs typeface="Optima LT Std"/>
              </a:rPr>
              <a:t>La importancia de la actuación del afectado en la configuración del daño es muy importante en el Derecho de daños, puesto que “La </a:t>
            </a:r>
            <a:r>
              <a:rPr lang="es-ES_tradnl" sz="2200" i="1" dirty="0">
                <a:solidFill>
                  <a:srgbClr val="000000"/>
                </a:solidFill>
                <a:effectLst/>
                <a:latin typeface="Optima LT Std"/>
                <a:ea typeface="Calibri" panose="020F0502020204030204" pitchFamily="34" charset="0"/>
                <a:cs typeface="Optima LT Std"/>
              </a:rPr>
              <a:t>ratio</a:t>
            </a:r>
            <a:r>
              <a:rPr lang="es-ES_tradnl" sz="2200" dirty="0">
                <a:solidFill>
                  <a:srgbClr val="000000"/>
                </a:solidFill>
                <a:effectLst/>
                <a:latin typeface="Optima LT Std"/>
                <a:ea typeface="Calibri" panose="020F0502020204030204" pitchFamily="34" charset="0"/>
                <a:cs typeface="Optima LT Std"/>
              </a:rPr>
              <a:t> de quién responde es aquella general, propia de la responsabilidad civil, de compensar al afectado por la pérdida efectivamente sufrida por causa de otros, evitando que se indemnice una pérdida que la víctima misma se ha ocasionado”.</a:t>
            </a:r>
          </a:p>
          <a:p>
            <a:pPr indent="0" algn="just" fontAlgn="ctr">
              <a:spcBef>
                <a:spcPts val="0"/>
              </a:spcBef>
            </a:pPr>
            <a:endParaRPr lang="es-CO" sz="2200" dirty="0">
              <a:effectLst/>
              <a:latin typeface="Calibri" panose="020F0502020204030204" pitchFamily="34" charset="0"/>
              <a:ea typeface="Calibri" panose="020F0502020204030204" pitchFamily="34" charset="0"/>
              <a:cs typeface="Times New Roman" panose="02020603050405020304" pitchFamily="18" charset="0"/>
            </a:endParaRPr>
          </a:p>
          <a:p>
            <a:pPr indent="0" algn="just" fontAlgn="ctr">
              <a:spcBef>
                <a:spcPts val="0"/>
              </a:spcBef>
            </a:pPr>
            <a:r>
              <a:rPr lang="es-ES_tradnl" sz="2200" dirty="0">
                <a:solidFill>
                  <a:srgbClr val="000000"/>
                </a:solidFill>
                <a:effectLst/>
                <a:latin typeface="Optima LT Std"/>
                <a:ea typeface="Calibri" panose="020F0502020204030204" pitchFamily="34" charset="0"/>
                <a:cs typeface="Optima LT Std"/>
              </a:rPr>
              <a:t> La intervención de la víctima puede coadyuvar a la ocurrencia del daño o, en cambio, no influir en la relación causal. Cuando la presencia de la víctima es determinante, surge el fenómeno conocido como concurrencia de culpas o de causas y se reparte la responsabilidad entre la persona damnificada y la Administración.</a:t>
            </a:r>
          </a:p>
          <a:p>
            <a:pPr indent="0" algn="just" fontAlgn="ctr">
              <a:spcBef>
                <a:spcPts val="0"/>
              </a:spcBef>
              <a:buNone/>
            </a:pPr>
            <a:endParaRPr lang="es-CO" sz="2200" dirty="0">
              <a:latin typeface="Calibri" panose="020F0502020204030204" pitchFamily="34" charset="0"/>
              <a:ea typeface="Calibri" panose="020F0502020204030204" pitchFamily="34" charset="0"/>
              <a:cs typeface="Times New Roman" panose="02020603050405020304" pitchFamily="18" charset="0"/>
            </a:endParaRPr>
          </a:p>
          <a:p>
            <a:pPr indent="0" algn="just" fontAlgn="ctr">
              <a:spcBef>
                <a:spcPts val="0"/>
              </a:spcBef>
            </a:pPr>
            <a:r>
              <a:rPr lang="es-ES_tradnl" sz="2200" dirty="0">
                <a:solidFill>
                  <a:srgbClr val="000000"/>
                </a:solidFill>
                <a:effectLst/>
                <a:latin typeface="Optima LT Std"/>
                <a:ea typeface="Calibri" panose="020F0502020204030204" pitchFamily="34" charset="0"/>
                <a:cs typeface="Optima LT Std"/>
              </a:rPr>
              <a:t>“[…] si el dañado se ha colocado previamente en situación ilegal o negligente y la administración ha respetado frente a él los límites que circundan el funcionamiento lícito normal del servicio público, la acción administrativa dañosa está justificada porque el riesgo de sufrir el daño ha sido aceptado implícitamente por aquel”.</a:t>
            </a:r>
            <a:endParaRPr lang="es-CO" sz="2200" dirty="0">
              <a:effectLst/>
              <a:latin typeface="Calibri" panose="020F0502020204030204" pitchFamily="34" charset="0"/>
              <a:ea typeface="Calibri" panose="020F0502020204030204" pitchFamily="34" charset="0"/>
              <a:cs typeface="Times New Roman" panose="02020603050405020304" pitchFamily="18" charset="0"/>
            </a:endParaRPr>
          </a:p>
          <a:p>
            <a:endParaRPr lang="es-CO" dirty="0"/>
          </a:p>
        </p:txBody>
      </p:sp>
    </p:spTree>
    <p:extLst>
      <p:ext uri="{BB962C8B-B14F-4D97-AF65-F5344CB8AC3E}">
        <p14:creationId xmlns:p14="http://schemas.microsoft.com/office/powerpoint/2010/main" val="42586676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2A3BE96-565F-4EA4-872E-CD2FAD095CAB}"/>
              </a:ext>
            </a:extLst>
          </p:cNvPr>
          <p:cNvSpPr>
            <a:spLocks noGrp="1"/>
          </p:cNvSpPr>
          <p:nvPr>
            <p:ph type="title"/>
          </p:nvPr>
        </p:nvSpPr>
        <p:spPr>
          <a:xfrm>
            <a:off x="677333" y="490194"/>
            <a:ext cx="10832361" cy="763571"/>
          </a:xfrm>
        </p:spPr>
        <p:style>
          <a:lnRef idx="2">
            <a:schemeClr val="dk1"/>
          </a:lnRef>
          <a:fillRef idx="1">
            <a:schemeClr val="lt1"/>
          </a:fillRef>
          <a:effectRef idx="0">
            <a:schemeClr val="dk1"/>
          </a:effectRef>
          <a:fontRef idx="minor">
            <a:schemeClr val="dk1"/>
          </a:fontRef>
        </p:style>
        <p:txBody>
          <a:bodyPr>
            <a:normAutofit fontScale="90000"/>
          </a:bodyPr>
          <a:lstStyle/>
          <a:p>
            <a:pPr algn="ctr"/>
            <a:r>
              <a:rPr lang="es-ES_tradnl" dirty="0">
                <a:solidFill>
                  <a:srgbClr val="000000"/>
                </a:solidFill>
                <a:effectLst/>
                <a:latin typeface="Optima LT Std"/>
                <a:ea typeface="Calibri" panose="020F0502020204030204" pitchFamily="34" charset="0"/>
                <a:cs typeface="Optima LT Std"/>
              </a:rPr>
              <a:t>1.2. </a:t>
            </a:r>
            <a:r>
              <a:rPr lang="es-ES_tradnl" b="1" dirty="0">
                <a:solidFill>
                  <a:srgbClr val="000000"/>
                </a:solidFill>
                <a:effectLst/>
                <a:latin typeface="Optima LT Std"/>
                <a:ea typeface="Calibri" panose="020F0502020204030204" pitchFamily="34" charset="0"/>
                <a:cs typeface="Optima LT Std"/>
              </a:rPr>
              <a:t>INTERVENCIÓN O HECHO DE TERCERO</a:t>
            </a:r>
            <a:br>
              <a:rPr lang="es-CO" sz="1800" dirty="0">
                <a:effectLst/>
                <a:latin typeface="Calibri" panose="020F0502020204030204" pitchFamily="34" charset="0"/>
                <a:ea typeface="Calibri" panose="020F0502020204030204" pitchFamily="34" charset="0"/>
                <a:cs typeface="Times New Roman" panose="02020603050405020304" pitchFamily="18" charset="0"/>
              </a:rPr>
            </a:br>
            <a:endParaRPr lang="es-CO" dirty="0"/>
          </a:p>
        </p:txBody>
      </p:sp>
      <p:sp>
        <p:nvSpPr>
          <p:cNvPr id="3" name="Marcador de contenido 2">
            <a:extLst>
              <a:ext uri="{FF2B5EF4-FFF2-40B4-BE49-F238E27FC236}">
                <a16:creationId xmlns:a16="http://schemas.microsoft.com/office/drawing/2014/main" id="{7D8FBD40-F239-4BCE-B24C-2F2F26AA3367}"/>
              </a:ext>
            </a:extLst>
          </p:cNvPr>
          <p:cNvSpPr>
            <a:spLocks noGrp="1"/>
          </p:cNvSpPr>
          <p:nvPr>
            <p:ph idx="1"/>
          </p:nvPr>
        </p:nvSpPr>
        <p:spPr>
          <a:xfrm>
            <a:off x="754144" y="1847655"/>
            <a:ext cx="10755550" cy="3978110"/>
          </a:xfrm>
        </p:spPr>
        <p:style>
          <a:lnRef idx="2">
            <a:schemeClr val="dk1"/>
          </a:lnRef>
          <a:fillRef idx="1">
            <a:schemeClr val="lt1"/>
          </a:fillRef>
          <a:effectRef idx="0">
            <a:schemeClr val="dk1"/>
          </a:effectRef>
          <a:fontRef idx="minor">
            <a:schemeClr val="dk1"/>
          </a:fontRef>
        </p:style>
        <p:txBody>
          <a:bodyPr>
            <a:normAutofit/>
          </a:bodyPr>
          <a:lstStyle/>
          <a:p>
            <a:pPr marL="0" indent="0" algn="just">
              <a:lnSpc>
                <a:spcPct val="120000"/>
              </a:lnSpc>
              <a:spcBef>
                <a:spcPts val="0"/>
              </a:spcBef>
              <a:buNone/>
            </a:pPr>
            <a:r>
              <a:rPr lang="es-ES_tradnl" sz="4000" dirty="0">
                <a:solidFill>
                  <a:srgbClr val="000000"/>
                </a:solidFill>
                <a:effectLst/>
                <a:latin typeface="Optima LT Std"/>
                <a:ea typeface="Calibri" panose="020F0502020204030204" pitchFamily="34" charset="0"/>
                <a:cs typeface="Optima LT Std"/>
              </a:rPr>
              <a:t>Estos casos se presentan cuando un tercero diferente del Estado o de la persona que sufre la lesión influye en el desarrollo normal de los acontecimientos y ocasiona un daño que no ocurriría si no fuera por su mediación.</a:t>
            </a:r>
            <a:endParaRPr lang="es-CO" sz="40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20000"/>
              </a:lnSpc>
              <a:spcBef>
                <a:spcPts val="0"/>
              </a:spcBef>
              <a:buNone/>
            </a:pPr>
            <a:endParaRPr lang="es-CO" sz="2200" dirty="0"/>
          </a:p>
          <a:p>
            <a:pPr marL="0" indent="0" algn="just" fontAlgn="ctr">
              <a:lnSpc>
                <a:spcPct val="120000"/>
              </a:lnSpc>
              <a:spcBef>
                <a:spcPts val="0"/>
              </a:spcBef>
              <a:buNone/>
              <a:tabLst>
                <a:tab pos="252095" algn="l"/>
              </a:tabLst>
            </a:pPr>
            <a:endParaRPr lang="es-CO"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s-CO" dirty="0"/>
          </a:p>
        </p:txBody>
      </p:sp>
    </p:spTree>
    <p:extLst>
      <p:ext uri="{BB962C8B-B14F-4D97-AF65-F5344CB8AC3E}">
        <p14:creationId xmlns:p14="http://schemas.microsoft.com/office/powerpoint/2010/main" val="18689252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052010C-6970-41E7-872A-7D6C42E690FF}"/>
              </a:ext>
            </a:extLst>
          </p:cNvPr>
          <p:cNvSpPr>
            <a:spLocks noGrp="1"/>
          </p:cNvSpPr>
          <p:nvPr>
            <p:ph type="title"/>
          </p:nvPr>
        </p:nvSpPr>
        <p:spPr>
          <a:xfrm>
            <a:off x="677334" y="335560"/>
            <a:ext cx="10974974" cy="704675"/>
          </a:xfrm>
        </p:spPr>
        <p:style>
          <a:lnRef idx="2">
            <a:schemeClr val="dk1"/>
          </a:lnRef>
          <a:fillRef idx="1">
            <a:schemeClr val="lt1"/>
          </a:fillRef>
          <a:effectRef idx="0">
            <a:schemeClr val="dk1"/>
          </a:effectRef>
          <a:fontRef idx="minor">
            <a:schemeClr val="dk1"/>
          </a:fontRef>
        </p:style>
        <p:txBody>
          <a:bodyPr>
            <a:normAutofit fontScale="90000"/>
          </a:bodyPr>
          <a:lstStyle/>
          <a:p>
            <a:pPr algn="ctr"/>
            <a:r>
              <a:rPr lang="es-ES_tradnl" dirty="0">
                <a:solidFill>
                  <a:srgbClr val="000000"/>
                </a:solidFill>
                <a:effectLst/>
                <a:latin typeface="Optima LT Std"/>
                <a:ea typeface="Calibri" panose="020F0502020204030204" pitchFamily="34" charset="0"/>
                <a:cs typeface="Optima LT Std"/>
              </a:rPr>
              <a:t>1.3. </a:t>
            </a:r>
            <a:r>
              <a:rPr lang="es-ES_tradnl" b="1" dirty="0">
                <a:solidFill>
                  <a:srgbClr val="000000"/>
                </a:solidFill>
                <a:effectLst/>
                <a:latin typeface="Optima LT Std"/>
                <a:ea typeface="Calibri" panose="020F0502020204030204" pitchFamily="34" charset="0"/>
                <a:cs typeface="Optima LT Std"/>
              </a:rPr>
              <a:t>CASO FORTUITO Y FUERZA MAYOR</a:t>
            </a:r>
            <a:br>
              <a:rPr lang="es-CO" sz="1800" dirty="0">
                <a:effectLst/>
                <a:latin typeface="Calibri" panose="020F0502020204030204" pitchFamily="34" charset="0"/>
                <a:ea typeface="Calibri" panose="020F0502020204030204" pitchFamily="34" charset="0"/>
                <a:cs typeface="Times New Roman" panose="02020603050405020304" pitchFamily="18" charset="0"/>
              </a:rPr>
            </a:br>
            <a:endParaRPr lang="es-CO" dirty="0"/>
          </a:p>
        </p:txBody>
      </p:sp>
      <p:sp>
        <p:nvSpPr>
          <p:cNvPr id="3" name="Marcador de contenido 2">
            <a:extLst>
              <a:ext uri="{FF2B5EF4-FFF2-40B4-BE49-F238E27FC236}">
                <a16:creationId xmlns:a16="http://schemas.microsoft.com/office/drawing/2014/main" id="{75F072B9-CC16-4BD0-B34A-D7E9EE662E5C}"/>
              </a:ext>
            </a:extLst>
          </p:cNvPr>
          <p:cNvSpPr>
            <a:spLocks noGrp="1"/>
          </p:cNvSpPr>
          <p:nvPr>
            <p:ph idx="1"/>
          </p:nvPr>
        </p:nvSpPr>
        <p:spPr>
          <a:xfrm>
            <a:off x="677332" y="1518407"/>
            <a:ext cx="10974973" cy="4882393"/>
          </a:xfrm>
        </p:spPr>
        <p:style>
          <a:lnRef idx="2">
            <a:schemeClr val="dk1"/>
          </a:lnRef>
          <a:fillRef idx="1">
            <a:schemeClr val="lt1"/>
          </a:fillRef>
          <a:effectRef idx="0">
            <a:schemeClr val="dk1"/>
          </a:effectRef>
          <a:fontRef idx="minor">
            <a:schemeClr val="dk1"/>
          </a:fontRef>
        </p:style>
        <p:txBody>
          <a:bodyPr/>
          <a:lstStyle/>
          <a:p>
            <a:pPr algn="just"/>
            <a:r>
              <a:rPr lang="es-ES_tradnl" sz="2800" dirty="0">
                <a:solidFill>
                  <a:srgbClr val="000000"/>
                </a:solidFill>
                <a:effectLst/>
                <a:latin typeface="Optima LT Std"/>
                <a:ea typeface="Calibri" panose="020F0502020204030204" pitchFamily="34" charset="0"/>
                <a:cs typeface="Optima LT Std"/>
              </a:rPr>
              <a:t>ART. 64.—</a:t>
            </a:r>
            <a:r>
              <a:rPr lang="es-ES_tradnl" sz="2800" i="1" dirty="0">
                <a:solidFill>
                  <a:srgbClr val="000000"/>
                </a:solidFill>
                <a:effectLst/>
                <a:latin typeface="Optima LT Std"/>
                <a:ea typeface="Calibri" panose="020F0502020204030204" pitchFamily="34" charset="0"/>
                <a:cs typeface="Optima LT Std"/>
              </a:rPr>
              <a:t>Fuerza mayor o caso fortuito. Se llama fuerza mayor o caso fortuito el imprevisto o que no es posible resistir, como un naufragio, un terremoto, el apresamiento de enemigos, los actos de autoridad ejercidos por un funcionario público, etc.</a:t>
            </a:r>
            <a:endParaRPr lang="es-CO" sz="2800" dirty="0">
              <a:effectLst/>
              <a:latin typeface="Calibri" panose="020F0502020204030204" pitchFamily="34" charset="0"/>
              <a:ea typeface="Calibri" panose="020F0502020204030204" pitchFamily="34" charset="0"/>
              <a:cs typeface="Times New Roman" panose="02020603050405020304" pitchFamily="18" charset="0"/>
            </a:endParaRPr>
          </a:p>
          <a:p>
            <a:pPr algn="just"/>
            <a:r>
              <a:rPr lang="es-ES_tradnl" sz="2800" dirty="0">
                <a:solidFill>
                  <a:srgbClr val="000000"/>
                </a:solidFill>
                <a:effectLst/>
                <a:latin typeface="Optima LT Std"/>
                <a:ea typeface="Calibri" panose="020F0502020204030204" pitchFamily="34" charset="0"/>
                <a:cs typeface="Optima LT Std"/>
              </a:rPr>
              <a:t>Para la distinción de estas dos definiciones se transcribirán las ideas de Martín Rebollo, quien sostiene: “[…] la diferencia entre los dos conceptos está en que, aunque ambos apelan a un evento indeterminable e impredecible, el caso fortuito se refiere a un suceso interno al servicio de que se trate, en tanto la fuerza mayor se interpreta como algo exterior y ajeno […]”.</a:t>
            </a:r>
            <a:endParaRPr lang="es-CO" sz="28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406673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C379C29-599F-45C4-8125-CA25361E3799}"/>
              </a:ext>
            </a:extLst>
          </p:cNvPr>
          <p:cNvSpPr>
            <a:spLocks noGrp="1"/>
          </p:cNvSpPr>
          <p:nvPr>
            <p:ph type="title"/>
          </p:nvPr>
        </p:nvSpPr>
        <p:spPr>
          <a:xfrm>
            <a:off x="677334" y="609599"/>
            <a:ext cx="10958196" cy="1143699"/>
          </a:xfrm>
        </p:spPr>
        <p:style>
          <a:lnRef idx="2">
            <a:schemeClr val="dk1"/>
          </a:lnRef>
          <a:fillRef idx="1">
            <a:schemeClr val="lt1"/>
          </a:fillRef>
          <a:effectRef idx="0">
            <a:schemeClr val="dk1"/>
          </a:effectRef>
          <a:fontRef idx="minor">
            <a:schemeClr val="dk1"/>
          </a:fontRef>
        </p:style>
        <p:txBody>
          <a:bodyPr>
            <a:noAutofit/>
          </a:bodyPr>
          <a:lstStyle/>
          <a:p>
            <a:pPr algn="ctr"/>
            <a:r>
              <a:rPr lang="es-ES_tradnl" sz="3200" b="1" cap="all" dirty="0">
                <a:solidFill>
                  <a:srgbClr val="000000"/>
                </a:solidFill>
                <a:effectLst/>
                <a:latin typeface="Optima LT Std"/>
                <a:ea typeface="Calibri" panose="020F0502020204030204" pitchFamily="34" charset="0"/>
                <a:cs typeface="Optima LT Std"/>
              </a:rPr>
              <a:t>2. </a:t>
            </a:r>
            <a:r>
              <a:rPr lang="es-ES_tradnl" sz="3200" cap="all" dirty="0">
                <a:solidFill>
                  <a:srgbClr val="000000"/>
                </a:solidFill>
                <a:effectLst/>
                <a:latin typeface="Optima LT Std"/>
                <a:ea typeface="Calibri" panose="020F0502020204030204" pitchFamily="34" charset="0"/>
                <a:cs typeface="Optima LT Std"/>
              </a:rPr>
              <a:t>CAUSALES DE JUSTIFICACIÓN DEL DERECHO PENAL Y LEGÍTIMA DEFENSA</a:t>
            </a:r>
            <a:br>
              <a:rPr lang="es-CO" sz="3200" dirty="0">
                <a:effectLst/>
                <a:latin typeface="Calibri" panose="020F0502020204030204" pitchFamily="34" charset="0"/>
                <a:ea typeface="Calibri" panose="020F0502020204030204" pitchFamily="34" charset="0"/>
                <a:cs typeface="Times New Roman" panose="02020603050405020304" pitchFamily="18" charset="0"/>
              </a:rPr>
            </a:br>
            <a:endParaRPr lang="es-CO" sz="3200" dirty="0"/>
          </a:p>
        </p:txBody>
      </p:sp>
      <p:sp>
        <p:nvSpPr>
          <p:cNvPr id="3" name="Marcador de contenido 2">
            <a:extLst>
              <a:ext uri="{FF2B5EF4-FFF2-40B4-BE49-F238E27FC236}">
                <a16:creationId xmlns:a16="http://schemas.microsoft.com/office/drawing/2014/main" id="{6BFB30DF-3B84-49C7-91C7-1071D9ABB1EB}"/>
              </a:ext>
            </a:extLst>
          </p:cNvPr>
          <p:cNvSpPr>
            <a:spLocks noGrp="1"/>
          </p:cNvSpPr>
          <p:nvPr>
            <p:ph idx="1"/>
          </p:nvPr>
        </p:nvSpPr>
        <p:spPr>
          <a:xfrm>
            <a:off x="293615" y="2080470"/>
            <a:ext cx="11560029" cy="4563611"/>
          </a:xfrm>
        </p:spPr>
        <p:style>
          <a:lnRef idx="2">
            <a:schemeClr val="dk1"/>
          </a:lnRef>
          <a:fillRef idx="1">
            <a:schemeClr val="lt1"/>
          </a:fillRef>
          <a:effectRef idx="0">
            <a:schemeClr val="dk1"/>
          </a:effectRef>
          <a:fontRef idx="minor">
            <a:schemeClr val="dk1"/>
          </a:fontRef>
        </p:style>
        <p:txBody>
          <a:bodyPr>
            <a:normAutofit/>
          </a:bodyPr>
          <a:lstStyle/>
          <a:p>
            <a:pPr marL="0" indent="0" algn="just" fontAlgn="ctr">
              <a:spcBef>
                <a:spcPts val="0"/>
              </a:spcBef>
            </a:pPr>
            <a:r>
              <a:rPr lang="es-ES_tradnl" sz="2400" dirty="0">
                <a:solidFill>
                  <a:srgbClr val="000000"/>
                </a:solidFill>
                <a:effectLst/>
                <a:latin typeface="Optima LT Std"/>
                <a:ea typeface="Calibri" panose="020F0502020204030204" pitchFamily="34" charset="0"/>
                <a:cs typeface="Optima LT Std"/>
              </a:rPr>
              <a:t> Algunos autores del sistema continental europeo, del sistema del </a:t>
            </a:r>
            <a:r>
              <a:rPr lang="es-ES_tradnl" sz="2400" dirty="0" err="1">
                <a:solidFill>
                  <a:srgbClr val="000000"/>
                </a:solidFill>
                <a:effectLst/>
                <a:latin typeface="Optima LT Std"/>
                <a:ea typeface="Calibri" panose="020F0502020204030204" pitchFamily="34" charset="0"/>
                <a:cs typeface="Optima LT Std"/>
              </a:rPr>
              <a:t>Common</a:t>
            </a:r>
            <a:r>
              <a:rPr lang="es-ES_tradnl" sz="2400" dirty="0">
                <a:solidFill>
                  <a:srgbClr val="000000"/>
                </a:solidFill>
                <a:effectLst/>
                <a:latin typeface="Optima LT Std"/>
                <a:ea typeface="Calibri" panose="020F0502020204030204" pitchFamily="34" charset="0"/>
                <a:cs typeface="Optima LT Std"/>
              </a:rPr>
              <a:t> </a:t>
            </a:r>
            <a:r>
              <a:rPr lang="es-ES_tradnl" sz="2400" dirty="0" err="1">
                <a:solidFill>
                  <a:srgbClr val="000000"/>
                </a:solidFill>
                <a:effectLst/>
                <a:latin typeface="Optima LT Std"/>
                <a:ea typeface="Calibri" panose="020F0502020204030204" pitchFamily="34" charset="0"/>
                <a:cs typeface="Optima LT Std"/>
              </a:rPr>
              <a:t>Law</a:t>
            </a:r>
            <a:r>
              <a:rPr lang="es-ES_tradnl" sz="2400" dirty="0">
                <a:solidFill>
                  <a:srgbClr val="000000"/>
                </a:solidFill>
                <a:effectLst/>
                <a:latin typeface="Optima LT Std"/>
                <a:ea typeface="Calibri" panose="020F0502020204030204" pitchFamily="34" charset="0"/>
                <a:cs typeface="Optima LT Std"/>
              </a:rPr>
              <a:t> y nacionales se han preguntado por las posibles relaciones entre las causales de justificación del Derecho Penal y las causas eximentes de responsabilidad que se han desarrollado en el Derecho Civil para la responsabilidad patrimonial y que fueron adaptadas al Derecho Administrativo.</a:t>
            </a:r>
            <a:endParaRPr lang="es-CO"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fontAlgn="ctr">
              <a:spcBef>
                <a:spcPts val="0"/>
              </a:spcBef>
            </a:pPr>
            <a:r>
              <a:rPr lang="es-ES_tradnl" sz="2400" dirty="0">
                <a:solidFill>
                  <a:srgbClr val="000000"/>
                </a:solidFill>
                <a:effectLst/>
                <a:latin typeface="Optima LT Std"/>
                <a:ea typeface="Calibri" panose="020F0502020204030204" pitchFamily="34" charset="0"/>
                <a:cs typeface="Optima LT Std"/>
              </a:rPr>
              <a:t> El Código Penal colombiano, en su artículo 32, hace una muy extensa enunciación en doce numerales de las causales de justificación y establece que en estas hipótesis no habrá responsabilidad penal. A partir de esto, surge la duda de si se pueden aplicar a los supuestos de responsabilidad estatal o solo a las situaciones regidas por el Derecho Penal.</a:t>
            </a:r>
            <a:endParaRPr lang="es-CO"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fontAlgn="ctr">
              <a:spcBef>
                <a:spcPts val="0"/>
              </a:spcBef>
            </a:pPr>
            <a:r>
              <a:rPr lang="es-ES_tradnl" sz="2400" dirty="0">
                <a:solidFill>
                  <a:srgbClr val="000000"/>
                </a:solidFill>
                <a:effectLst/>
                <a:latin typeface="Optima LT Std"/>
                <a:ea typeface="Calibri" panose="020F0502020204030204" pitchFamily="34" charset="0"/>
                <a:cs typeface="Optima LT Std"/>
              </a:rPr>
              <a:t> En responsabilidad de daños, el Consejo de Estado alude a la legítima defensa, en ocasiones separadamente y en otras como un subtipo de culpa exclusiva de la víctima.</a:t>
            </a:r>
            <a:endParaRPr lang="es-CO"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s-CO" dirty="0"/>
          </a:p>
        </p:txBody>
      </p:sp>
    </p:spTree>
    <p:extLst>
      <p:ext uri="{BB962C8B-B14F-4D97-AF65-F5344CB8AC3E}">
        <p14:creationId xmlns:p14="http://schemas.microsoft.com/office/powerpoint/2010/main" val="27759184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35C3F97B-F58B-4FFE-820C-D8CDF4860BB8}"/>
              </a:ext>
            </a:extLst>
          </p:cNvPr>
          <p:cNvSpPr>
            <a:spLocks noGrp="1"/>
          </p:cNvSpPr>
          <p:nvPr>
            <p:ph type="subTitle" idx="1"/>
          </p:nvPr>
        </p:nvSpPr>
        <p:spPr>
          <a:xfrm>
            <a:off x="369888" y="259976"/>
            <a:ext cx="11139487" cy="6355977"/>
          </a:xfrm>
        </p:spPr>
        <p:style>
          <a:lnRef idx="2">
            <a:schemeClr val="dk1"/>
          </a:lnRef>
          <a:fillRef idx="1">
            <a:schemeClr val="lt1"/>
          </a:fillRef>
          <a:effectRef idx="0">
            <a:schemeClr val="dk1"/>
          </a:effectRef>
          <a:fontRef idx="minor">
            <a:schemeClr val="dk1"/>
          </a:fontRef>
        </p:style>
        <p:txBody>
          <a:bodyPr>
            <a:normAutofit fontScale="25000" lnSpcReduction="20000"/>
          </a:bodyPr>
          <a:lstStyle/>
          <a:p>
            <a:pPr marL="313055" indent="-313055" algn="ctr" fontAlgn="ctr">
              <a:lnSpc>
                <a:spcPts val="1200"/>
              </a:lnSpc>
              <a:spcBef>
                <a:spcPts val="1985"/>
              </a:spcBef>
              <a:spcAft>
                <a:spcPts val="800"/>
              </a:spcAft>
              <a:tabLst>
                <a:tab pos="323850" algn="l"/>
              </a:tabLst>
            </a:pPr>
            <a:endParaRPr lang="es-ES_tradnl" b="1" dirty="0">
              <a:solidFill>
                <a:srgbClr val="000000"/>
              </a:solidFill>
              <a:latin typeface="Optima LT Std"/>
              <a:ea typeface="Calibri" panose="020F0502020204030204" pitchFamily="34" charset="0"/>
              <a:cs typeface="Optima LT Std"/>
            </a:endParaRPr>
          </a:p>
          <a:p>
            <a:pPr marL="313055" indent="-313055" algn="ctr" fontAlgn="ctr">
              <a:lnSpc>
                <a:spcPct val="120000"/>
              </a:lnSpc>
              <a:spcBef>
                <a:spcPts val="0"/>
              </a:spcBef>
              <a:tabLst>
                <a:tab pos="323850" algn="l"/>
              </a:tabLst>
            </a:pPr>
            <a:r>
              <a:rPr lang="es-ES_tradnl" sz="12800" b="1" dirty="0">
                <a:solidFill>
                  <a:srgbClr val="000000"/>
                </a:solidFill>
                <a:effectLst/>
                <a:latin typeface="Optima LT Std"/>
                <a:ea typeface="Calibri" panose="020F0502020204030204" pitchFamily="34" charset="0"/>
                <a:cs typeface="Optima LT Std"/>
              </a:rPr>
              <a:t>CAUSALES DE JUSTIFICACIÓN DEL DERECHO PENAL</a:t>
            </a:r>
          </a:p>
          <a:p>
            <a:pPr marL="313055" indent="-313055" algn="ctr" fontAlgn="ctr">
              <a:lnSpc>
                <a:spcPct val="120000"/>
              </a:lnSpc>
              <a:spcBef>
                <a:spcPts val="0"/>
              </a:spcBef>
              <a:tabLst>
                <a:tab pos="323850" algn="l"/>
              </a:tabLst>
            </a:pPr>
            <a:endParaRPr lang="es-CO" sz="12800" dirty="0">
              <a:effectLst/>
              <a:latin typeface="Calibri" panose="020F0502020204030204" pitchFamily="34" charset="0"/>
              <a:ea typeface="Calibri" panose="020F0502020204030204" pitchFamily="34" charset="0"/>
              <a:cs typeface="Times New Roman" panose="02020603050405020304" pitchFamily="18" charset="0"/>
            </a:endParaRPr>
          </a:p>
          <a:p>
            <a:pPr marL="396240" indent="-396240" algn="l" fontAlgn="ctr">
              <a:lnSpc>
                <a:spcPct val="120000"/>
              </a:lnSpc>
              <a:spcBef>
                <a:spcPts val="0"/>
              </a:spcBef>
              <a:tabLst>
                <a:tab pos="252095" algn="l"/>
              </a:tabLst>
            </a:pPr>
            <a:r>
              <a:rPr lang="es-ES_tradnl" sz="12800" dirty="0">
                <a:solidFill>
                  <a:srgbClr val="000000"/>
                </a:solidFill>
                <a:effectLst/>
                <a:latin typeface="Optima LT Std"/>
                <a:ea typeface="Calibri" panose="020F0502020204030204" pitchFamily="34" charset="0"/>
                <a:cs typeface="Optima LT Std"/>
              </a:rPr>
              <a:t>1. </a:t>
            </a:r>
            <a:r>
              <a:rPr lang="es-ES_tradnl" sz="11200" dirty="0">
                <a:solidFill>
                  <a:srgbClr val="000000"/>
                </a:solidFill>
                <a:effectLst/>
                <a:latin typeface="Optima LT Std"/>
                <a:ea typeface="Calibri" panose="020F0502020204030204" pitchFamily="34" charset="0"/>
                <a:cs typeface="Optima LT Std"/>
              </a:rPr>
              <a:t>Caso fortuito y fuerza mayor</a:t>
            </a:r>
          </a:p>
          <a:p>
            <a:pPr marL="396240" indent="-396240" algn="l" fontAlgn="ctr">
              <a:lnSpc>
                <a:spcPct val="120000"/>
              </a:lnSpc>
              <a:spcBef>
                <a:spcPts val="0"/>
              </a:spcBef>
              <a:tabLst>
                <a:tab pos="252095" algn="l"/>
              </a:tabLst>
            </a:pPr>
            <a:endParaRPr lang="es-CO" sz="11200" dirty="0">
              <a:effectLst/>
              <a:latin typeface="Calibri" panose="020F0502020204030204" pitchFamily="34" charset="0"/>
              <a:ea typeface="Calibri" panose="020F0502020204030204" pitchFamily="34" charset="0"/>
              <a:cs typeface="Times New Roman" panose="02020603050405020304" pitchFamily="18" charset="0"/>
            </a:endParaRPr>
          </a:p>
          <a:p>
            <a:pPr marL="396240" indent="-396240" algn="l" fontAlgn="ctr">
              <a:lnSpc>
                <a:spcPct val="120000"/>
              </a:lnSpc>
              <a:spcBef>
                <a:spcPts val="0"/>
              </a:spcBef>
              <a:tabLst>
                <a:tab pos="252095" algn="l"/>
              </a:tabLst>
            </a:pPr>
            <a:r>
              <a:rPr lang="es-ES_tradnl" sz="11200" dirty="0">
                <a:solidFill>
                  <a:srgbClr val="000000"/>
                </a:solidFill>
                <a:effectLst/>
                <a:latin typeface="Optima LT Std"/>
                <a:ea typeface="Calibri" panose="020F0502020204030204" pitchFamily="34" charset="0"/>
                <a:cs typeface="Optima LT Std"/>
              </a:rPr>
              <a:t>2. Consentimiento del titular</a:t>
            </a:r>
          </a:p>
          <a:p>
            <a:pPr marL="396240" indent="-396240" algn="l" fontAlgn="ctr">
              <a:lnSpc>
                <a:spcPct val="120000"/>
              </a:lnSpc>
              <a:spcBef>
                <a:spcPts val="0"/>
              </a:spcBef>
              <a:tabLst>
                <a:tab pos="252095" algn="l"/>
              </a:tabLst>
            </a:pPr>
            <a:endParaRPr lang="es-CO" sz="11200" dirty="0">
              <a:effectLst/>
              <a:latin typeface="Calibri" panose="020F0502020204030204" pitchFamily="34" charset="0"/>
              <a:ea typeface="Calibri" panose="020F0502020204030204" pitchFamily="34" charset="0"/>
              <a:cs typeface="Times New Roman" panose="02020603050405020304" pitchFamily="18" charset="0"/>
            </a:endParaRPr>
          </a:p>
          <a:p>
            <a:pPr marL="396240" indent="-396240" algn="l" fontAlgn="ctr">
              <a:lnSpc>
                <a:spcPct val="120000"/>
              </a:lnSpc>
              <a:spcBef>
                <a:spcPts val="0"/>
              </a:spcBef>
              <a:tabLst>
                <a:tab pos="252095" algn="l"/>
              </a:tabLst>
            </a:pPr>
            <a:r>
              <a:rPr lang="es-ES_tradnl" sz="11200" dirty="0">
                <a:solidFill>
                  <a:srgbClr val="000000"/>
                </a:solidFill>
                <a:effectLst/>
                <a:latin typeface="Optima LT Std"/>
                <a:ea typeface="Calibri" panose="020F0502020204030204" pitchFamily="34" charset="0"/>
                <a:cs typeface="Optima LT Std"/>
              </a:rPr>
              <a:t>3. Cumplimiento de deberes legales</a:t>
            </a:r>
          </a:p>
          <a:p>
            <a:pPr marL="396240" indent="-396240" algn="l" fontAlgn="ctr">
              <a:lnSpc>
                <a:spcPct val="120000"/>
              </a:lnSpc>
              <a:spcBef>
                <a:spcPts val="0"/>
              </a:spcBef>
              <a:tabLst>
                <a:tab pos="252095" algn="l"/>
              </a:tabLst>
            </a:pPr>
            <a:endParaRPr lang="es-CO" sz="11200" dirty="0">
              <a:effectLst/>
              <a:latin typeface="Calibri" panose="020F0502020204030204" pitchFamily="34" charset="0"/>
              <a:ea typeface="Calibri" panose="020F0502020204030204" pitchFamily="34" charset="0"/>
              <a:cs typeface="Times New Roman" panose="02020603050405020304" pitchFamily="18" charset="0"/>
            </a:endParaRPr>
          </a:p>
          <a:p>
            <a:pPr marL="396240" indent="-396240" algn="l" fontAlgn="ctr">
              <a:lnSpc>
                <a:spcPct val="120000"/>
              </a:lnSpc>
              <a:spcBef>
                <a:spcPts val="0"/>
              </a:spcBef>
              <a:tabLst>
                <a:tab pos="252095" algn="l"/>
              </a:tabLst>
            </a:pPr>
            <a:r>
              <a:rPr lang="es-ES_tradnl" sz="11200" dirty="0">
                <a:solidFill>
                  <a:srgbClr val="000000"/>
                </a:solidFill>
                <a:effectLst/>
                <a:latin typeface="Optima LT Std"/>
                <a:ea typeface="Calibri" panose="020F0502020204030204" pitchFamily="34" charset="0"/>
                <a:cs typeface="Optima LT Std"/>
              </a:rPr>
              <a:t>4. Miedo o coacción</a:t>
            </a:r>
          </a:p>
          <a:p>
            <a:pPr marL="396240" indent="-396240" algn="l" fontAlgn="ctr">
              <a:lnSpc>
                <a:spcPct val="120000"/>
              </a:lnSpc>
              <a:spcBef>
                <a:spcPts val="0"/>
              </a:spcBef>
              <a:tabLst>
                <a:tab pos="252095" algn="l"/>
              </a:tabLst>
            </a:pPr>
            <a:endParaRPr lang="es-CO" sz="11200" dirty="0">
              <a:effectLst/>
              <a:latin typeface="Calibri" panose="020F0502020204030204" pitchFamily="34" charset="0"/>
              <a:ea typeface="Calibri" panose="020F0502020204030204" pitchFamily="34" charset="0"/>
              <a:cs typeface="Times New Roman" panose="02020603050405020304" pitchFamily="18" charset="0"/>
            </a:endParaRPr>
          </a:p>
          <a:p>
            <a:pPr marL="396240" indent="-396240" algn="l" fontAlgn="ctr">
              <a:lnSpc>
                <a:spcPct val="120000"/>
              </a:lnSpc>
              <a:spcBef>
                <a:spcPts val="0"/>
              </a:spcBef>
              <a:tabLst>
                <a:tab pos="252095" algn="l"/>
              </a:tabLst>
            </a:pPr>
            <a:r>
              <a:rPr lang="es-ES_tradnl" sz="11200" dirty="0">
                <a:solidFill>
                  <a:srgbClr val="000000"/>
                </a:solidFill>
                <a:effectLst/>
                <a:latin typeface="Optima LT Std"/>
                <a:ea typeface="Calibri" panose="020F0502020204030204" pitchFamily="34" charset="0"/>
                <a:cs typeface="Optima LT Std"/>
              </a:rPr>
              <a:t>5. Estado de necesidad</a:t>
            </a:r>
          </a:p>
          <a:p>
            <a:pPr marL="396240" indent="-396240" algn="l" fontAlgn="ctr">
              <a:lnSpc>
                <a:spcPct val="120000"/>
              </a:lnSpc>
              <a:spcBef>
                <a:spcPts val="0"/>
              </a:spcBef>
              <a:tabLst>
                <a:tab pos="252095" algn="l"/>
              </a:tabLst>
            </a:pPr>
            <a:endParaRPr lang="es-ES_tradnl" sz="11200" dirty="0">
              <a:solidFill>
                <a:srgbClr val="000000"/>
              </a:solidFill>
              <a:effectLst/>
              <a:latin typeface="Optima LT Std"/>
              <a:ea typeface="Calibri" panose="020F0502020204030204" pitchFamily="34" charset="0"/>
              <a:cs typeface="Optima LT Std"/>
            </a:endParaRPr>
          </a:p>
          <a:p>
            <a:pPr marL="396240" indent="-396240" algn="l" fontAlgn="ctr">
              <a:lnSpc>
                <a:spcPct val="120000"/>
              </a:lnSpc>
              <a:spcBef>
                <a:spcPts val="0"/>
              </a:spcBef>
              <a:tabLst>
                <a:tab pos="252095" algn="l"/>
              </a:tabLst>
            </a:pPr>
            <a:r>
              <a:rPr lang="es-ES_tradnl" sz="11200" dirty="0">
                <a:solidFill>
                  <a:srgbClr val="000000"/>
                </a:solidFill>
                <a:latin typeface="Optima LT Std"/>
                <a:ea typeface="Calibri" panose="020F0502020204030204" pitchFamily="34" charset="0"/>
                <a:cs typeface="Optima LT Std"/>
              </a:rPr>
              <a:t>6</a:t>
            </a:r>
            <a:r>
              <a:rPr lang="es-ES_tradnl" sz="11200" dirty="0">
                <a:solidFill>
                  <a:srgbClr val="000000"/>
                </a:solidFill>
                <a:effectLst/>
                <a:latin typeface="Optima LT Std"/>
                <a:ea typeface="Calibri" panose="020F0502020204030204" pitchFamily="34" charset="0"/>
                <a:cs typeface="Optima LT Std"/>
              </a:rPr>
              <a:t>. Legítima defensa</a:t>
            </a:r>
            <a:endParaRPr lang="es-CO" sz="11200" dirty="0">
              <a:effectLst/>
              <a:latin typeface="Calibri" panose="020F0502020204030204" pitchFamily="34" charset="0"/>
              <a:ea typeface="Calibri" panose="020F0502020204030204" pitchFamily="34" charset="0"/>
              <a:cs typeface="Times New Roman" panose="02020603050405020304" pitchFamily="18" charset="0"/>
            </a:endParaRPr>
          </a:p>
          <a:p>
            <a:pPr marL="396240" indent="-396240" algn="ctr" fontAlgn="ctr">
              <a:lnSpc>
                <a:spcPts val="1200"/>
              </a:lnSpc>
              <a:spcBef>
                <a:spcPts val="2025"/>
              </a:spcBef>
              <a:spcAft>
                <a:spcPts val="800"/>
              </a:spcAft>
              <a:tabLst>
                <a:tab pos="252095" algn="l"/>
              </a:tabLst>
            </a:pPr>
            <a:endParaRPr lang="es-CO" sz="1800" dirty="0">
              <a:effectLst/>
              <a:latin typeface="Calibri" panose="020F0502020204030204" pitchFamily="34" charset="0"/>
              <a:ea typeface="Calibri" panose="020F0502020204030204" pitchFamily="34" charset="0"/>
              <a:cs typeface="Times New Roman" panose="02020603050405020304" pitchFamily="18" charset="0"/>
            </a:endParaRPr>
          </a:p>
          <a:p>
            <a:pPr algn="l"/>
            <a:endParaRPr lang="es-CO" dirty="0"/>
          </a:p>
        </p:txBody>
      </p:sp>
    </p:spTree>
    <p:extLst>
      <p:ext uri="{BB962C8B-B14F-4D97-AF65-F5344CB8AC3E}">
        <p14:creationId xmlns:p14="http://schemas.microsoft.com/office/powerpoint/2010/main" val="1946497014"/>
      </p:ext>
    </p:extLst>
  </p:cSld>
  <p:clrMapOvr>
    <a:masterClrMapping/>
  </p:clrMapOvr>
</p:sld>
</file>

<file path=ppt/theme/theme1.xml><?xml version="1.0" encoding="utf-8"?>
<a:theme xmlns:a="http://schemas.openxmlformats.org/drawingml/2006/main" name="Faceta">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122</TotalTime>
  <Words>962</Words>
  <Application>Microsoft Office PowerPoint</Application>
  <PresentationFormat>Panorámica</PresentationFormat>
  <Paragraphs>45</Paragraphs>
  <Slides>8</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8</vt:i4>
      </vt:variant>
    </vt:vector>
  </HeadingPairs>
  <TitlesOfParts>
    <vt:vector size="14" baseType="lpstr">
      <vt:lpstr>Arial</vt:lpstr>
      <vt:lpstr>Calibri</vt:lpstr>
      <vt:lpstr>Optima LT Std</vt:lpstr>
      <vt:lpstr>Trebuchet MS</vt:lpstr>
      <vt:lpstr>Wingdings 3</vt:lpstr>
      <vt:lpstr>Faceta</vt:lpstr>
      <vt:lpstr>CAUSALES DE INTERRUPCIÓN O DEBILITACIÓN DEL NEXO CAUSAL O DE EXCLUSIÓN DE LA IMPUTACIÓN</vt:lpstr>
      <vt:lpstr>CAUSALES DE INTERRUPCIÓN O DEBILITACIÓN DEL NEXO CAUSAL O DE EXCLUSIÓN DE LA IMPUTACIÓN</vt:lpstr>
      <vt:lpstr>1. CAUSALES DE INTERRUPCIÓN O DEBILITACIÓN DEL NEXO CAUSAL </vt:lpstr>
      <vt:lpstr>1.1. CONCURRENCIA DE LA CULPA DE LA VÍCTIMA </vt:lpstr>
      <vt:lpstr>1.2. INTERVENCIÓN O HECHO DE TERCERO </vt:lpstr>
      <vt:lpstr>1.3. CASO FORTUITO Y FUERZA MAYOR </vt:lpstr>
      <vt:lpstr>2. CAUSALES DE JUSTIFICACIÓN DEL DERECHO PENAL Y LEGÍTIMA DEFENSA </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CAUSALES DE INTERRUPCIÓN O DEBILITACIÓN DEL NEXO CAUSAL O DE EXCLUSIÓN DE LA IMPUTACIÓN</dc:title>
  <dc:creator>Hugo Andres Arenas Mendoza</dc:creator>
  <cp:lastModifiedBy>hugo andres arenas mendoza</cp:lastModifiedBy>
  <cp:revision>43</cp:revision>
  <dcterms:created xsi:type="dcterms:W3CDTF">2020-10-22T17:21:39Z</dcterms:created>
  <dcterms:modified xsi:type="dcterms:W3CDTF">2025-08-06T14:26:45Z</dcterms:modified>
</cp:coreProperties>
</file>