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97" d="100"/>
          <a:sy n="97" d="100"/>
        </p:scale>
        <p:origin x="9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62FD7-27D0-BD30-EFF8-E0503FBE11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0900984" cy="908109"/>
          </a:xfrm>
        </p:spPr>
        <p:txBody>
          <a:bodyPr/>
          <a:lstStyle/>
          <a:p>
            <a:pPr algn="ctr"/>
            <a:r>
              <a:rPr lang="es-CO" dirty="0"/>
              <a:t>Tipos de responsabilidad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D0EF48-FF1C-51FB-5CBA-234C062A3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18041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s-CO" dirty="0"/>
              <a:t>Hugo Arenas</a:t>
            </a:r>
          </a:p>
          <a:p>
            <a:r>
              <a:rPr lang="es-CO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98904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E9C9B576-0E2D-1C9C-6359-8AC3F60E57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9711856"/>
              </p:ext>
            </p:extLst>
          </p:nvPr>
        </p:nvGraphicFramePr>
        <p:xfrm>
          <a:off x="1790701" y="407704"/>
          <a:ext cx="9083776" cy="6192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7916">
                  <a:extLst>
                    <a:ext uri="{9D8B030D-6E8A-4147-A177-3AD203B41FA5}">
                      <a16:colId xmlns:a16="http://schemas.microsoft.com/office/drawing/2014/main" val="1325774151"/>
                    </a:ext>
                  </a:extLst>
                </a:gridCol>
                <a:gridCol w="1818550">
                  <a:extLst>
                    <a:ext uri="{9D8B030D-6E8A-4147-A177-3AD203B41FA5}">
                      <a16:colId xmlns:a16="http://schemas.microsoft.com/office/drawing/2014/main" val="3410161947"/>
                    </a:ext>
                  </a:extLst>
                </a:gridCol>
                <a:gridCol w="1999380">
                  <a:extLst>
                    <a:ext uri="{9D8B030D-6E8A-4147-A177-3AD203B41FA5}">
                      <a16:colId xmlns:a16="http://schemas.microsoft.com/office/drawing/2014/main" val="1683424675"/>
                    </a:ext>
                  </a:extLst>
                </a:gridCol>
                <a:gridCol w="1999380">
                  <a:extLst>
                    <a:ext uri="{9D8B030D-6E8A-4147-A177-3AD203B41FA5}">
                      <a16:colId xmlns:a16="http://schemas.microsoft.com/office/drawing/2014/main" val="2833182145"/>
                    </a:ext>
                  </a:extLst>
                </a:gridCol>
                <a:gridCol w="1818550">
                  <a:extLst>
                    <a:ext uri="{9D8B030D-6E8A-4147-A177-3AD203B41FA5}">
                      <a16:colId xmlns:a16="http://schemas.microsoft.com/office/drawing/2014/main" val="4157800620"/>
                    </a:ext>
                  </a:extLst>
                </a:gridCol>
              </a:tblGrid>
              <a:tr h="437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Figura jurídica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Responsabilidad extracontractual del Estado.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Acción de repetición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Responsabilidad disciplinaria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Responsabilidad fiscal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extLst>
                  <a:ext uri="{0D108BD9-81ED-4DB2-BD59-A6C34878D82A}">
                    <a16:rowId xmlns:a16="http://schemas.microsoft.com/office/drawing/2014/main" val="616270967"/>
                  </a:ext>
                </a:extLst>
              </a:tr>
              <a:tr h="8579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Normas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Cons. Art. 90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Ley 1437 de 2011. Art. 140. 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Cons. Art. 90.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Ley 1437 de 2011. Art. 142.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Cons. 277.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Código Disciplinario General, Ley 1952 de 2019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Cons. 267.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Responsabilidad fiscal de las contralorías, Ley 610 de 2000.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 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extLst>
                  <a:ext uri="{0D108BD9-81ED-4DB2-BD59-A6C34878D82A}">
                    <a16:rowId xmlns:a16="http://schemas.microsoft.com/office/drawing/2014/main" val="3289837099"/>
                  </a:ext>
                </a:extLst>
              </a:tr>
              <a:tr h="13270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Definición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Se genera cuando a una persona se le causa una lesión ejerce la pretensión de reparación directa, para que se le repare de manera integral.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 dirty="0">
                          <a:effectLst/>
                        </a:rPr>
                        <a:t>Es un mecanismo para que el Estado proteja su patrimonio y le exija al funcionario o a quien desempeñe funciones administrativo, que ha actuado con culpa grave o dolo, que le reembolse el dinero pagado.</a:t>
                      </a:r>
                      <a:endParaRPr lang="es-CO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Es la potestad que tiene la administración de imponer sanciones a los servidores públicos (o a particulares) por la violación de sus funciones, sus obligaciones o extralimitaciones a la normatividad.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Es un conjunto de actuaciones para establecer la responsabilidad de los servidores públicos o de los particulares, que causen un daño al patrimonio estatal en la gestión fiscal.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extLst>
                  <a:ext uri="{0D108BD9-81ED-4DB2-BD59-A6C34878D82A}">
                    <a16:rowId xmlns:a16="http://schemas.microsoft.com/office/drawing/2014/main" val="2881601764"/>
                  </a:ext>
                </a:extLst>
              </a:tr>
              <a:tr h="16233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Elementos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1. Daño antijurídico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2. Comportamiento del agente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3. Relación de causalidad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 dirty="0">
                          <a:effectLst/>
                        </a:rPr>
                        <a:t>1. La configuración de la responsabilidad estatal. 2. El pago por parte de la entidad demandante de la suma a la que fue condenada judicialmente o acordó en la conciliación. 3. Probar que la conducta sea gravemente culposa  o dolosa.</a:t>
                      </a:r>
                      <a:endParaRPr lang="es-CO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1. Presencia de un sujeto disciplinable; 2. Comisión de una conducta por acción u omisión contraria a la normatividad, con dolo o culpa (gravísima o grave) y 3. Que exista una relación en la que no exista causal de exclusión.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1. Una conducta dolosa o culposa (grave) atribuible a una persona que realiza gestión fiscal; 2. Un daño patrimonial al Estado y 3. Un nexo casual entre los dos elementos anteriores.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extLst>
                  <a:ext uri="{0D108BD9-81ED-4DB2-BD59-A6C34878D82A}">
                    <a16:rowId xmlns:a16="http://schemas.microsoft.com/office/drawing/2014/main" val="905059417"/>
                  </a:ext>
                </a:extLst>
              </a:tr>
              <a:tr h="660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Título de imputación 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 dirty="0">
                          <a:effectLst/>
                        </a:rPr>
                        <a:t>-Subjetivo (Falla del servicio, por acción u omisión).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-Objetiva (Daño especial o riesgo excepcional).</a:t>
                      </a: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Subjetivo, además debe ser doloso o con culpa grave.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Subjetivo y deber ser con dolo o culpa (gravísima o grave)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Subjetivo y deber ser con dolo o culpa (grave)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extLst>
                  <a:ext uri="{0D108BD9-81ED-4DB2-BD59-A6C34878D82A}">
                    <a16:rowId xmlns:a16="http://schemas.microsoft.com/office/drawing/2014/main" val="2684153956"/>
                  </a:ext>
                </a:extLst>
              </a:tr>
              <a:tr h="289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Entidad competente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Jueces administrativos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Jueces administrativos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Procuraduría.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Contraloría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extLst>
                  <a:ext uri="{0D108BD9-81ED-4DB2-BD59-A6C34878D82A}">
                    <a16:rowId xmlns:a16="http://schemas.microsoft.com/office/drawing/2014/main" val="1505418283"/>
                  </a:ext>
                </a:extLst>
              </a:tr>
              <a:tr h="141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Caducidad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2 años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2 años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5 años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5 años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extLst>
                  <a:ext uri="{0D108BD9-81ED-4DB2-BD59-A6C34878D82A}">
                    <a16:rowId xmlns:a16="http://schemas.microsoft.com/office/drawing/2014/main" val="1453765554"/>
                  </a:ext>
                </a:extLst>
              </a:tr>
              <a:tr h="831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 dirty="0">
                          <a:effectLst/>
                        </a:rPr>
                        <a:t>Finalidad </a:t>
                      </a:r>
                      <a:endParaRPr lang="es-CO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>
                          <a:effectLst/>
                        </a:rPr>
                        <a:t>Reparar integralmente a la víctima.</a:t>
                      </a:r>
                      <a:endParaRPr lang="es-CO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kern="100" dirty="0">
                          <a:effectLst/>
                        </a:rPr>
                        <a:t>Recuperar la suma pagada por la entidad.</a:t>
                      </a:r>
                      <a:endParaRPr lang="es-CO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>
                          <a:effectLst/>
                        </a:rPr>
                        <a:t>Preventiva y correctiva. Castigar al infractor.</a:t>
                      </a:r>
                      <a:endParaRPr lang="es-CO" sz="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kern="100" dirty="0">
                          <a:effectLst/>
                        </a:rPr>
                        <a:t>Lograr el pago de una indemnización pecuniaria.</a:t>
                      </a:r>
                      <a:endParaRPr lang="es-CO" sz="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45" marR="40245" marT="0" marB="0"/>
                </a:tc>
                <a:extLst>
                  <a:ext uri="{0D108BD9-81ED-4DB2-BD59-A6C34878D82A}">
                    <a16:rowId xmlns:a16="http://schemas.microsoft.com/office/drawing/2014/main" val="1495456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705929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51</TotalTime>
  <Words>463</Words>
  <Application>Microsoft Office PowerPoint</Application>
  <PresentationFormat>Panorámica</PresentationFormat>
  <Paragraphs>51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Century Gothic</vt:lpstr>
      <vt:lpstr>Wingdings 3</vt:lpstr>
      <vt:lpstr>Sector</vt:lpstr>
      <vt:lpstr>Tipos de responsabilidad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Hugo Andres  Arenas Mendoza - CPS</dc:creator>
  <cp:lastModifiedBy>hugo andres arenas mendoza</cp:lastModifiedBy>
  <cp:revision>15</cp:revision>
  <dcterms:created xsi:type="dcterms:W3CDTF">2024-06-27T16:55:32Z</dcterms:created>
  <dcterms:modified xsi:type="dcterms:W3CDTF">2025-08-06T14:29:09Z</dcterms:modified>
</cp:coreProperties>
</file>