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15"/>
  </p:notesMasterIdLst>
  <p:sldIdLst>
    <p:sldId id="258" r:id="rId2"/>
    <p:sldId id="270" r:id="rId3"/>
    <p:sldId id="272" r:id="rId4"/>
    <p:sldId id="286" r:id="rId5"/>
    <p:sldId id="274" r:id="rId6"/>
    <p:sldId id="287" r:id="rId7"/>
    <p:sldId id="275" r:id="rId8"/>
    <p:sldId id="276" r:id="rId9"/>
    <p:sldId id="288" r:id="rId10"/>
    <p:sldId id="277" r:id="rId11"/>
    <p:sldId id="289" r:id="rId12"/>
    <p:sldId id="278" r:id="rId13"/>
    <p:sldId id="29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2" d="100"/>
          <a:sy n="102" d="100"/>
        </p:scale>
        <p:origin x="89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1D424F-CDEE-4ADE-8596-FC35DDDDA5A3}" type="datetimeFigureOut">
              <a:rPr lang="es-CO" smtClean="0"/>
              <a:t>6/08/2025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4E4E24-97F8-43ED-9A4D-91E4C749BAA2}" type="slidenum">
              <a:rPr lang="es-CO" smtClean="0"/>
              <a:t>‹Nº›</a:t>
            </a:fld>
            <a:endParaRPr lang="es-CO"/>
          </a:p>
        </p:txBody>
      </p:sp>
    </p:spTree>
    <p:extLst>
      <p:ext uri="{BB962C8B-B14F-4D97-AF65-F5344CB8AC3E}">
        <p14:creationId xmlns:p14="http://schemas.microsoft.com/office/powerpoint/2010/main" val="3341229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75134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561097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217036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004759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40926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980994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089582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31702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504787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637351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857657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163091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03382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133985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561645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30556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239282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8/6/2025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434846211"/>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BB0726-8B24-4CCA-BB97-0675331E5B7F}"/>
              </a:ext>
            </a:extLst>
          </p:cNvPr>
          <p:cNvSpPr>
            <a:spLocks noGrp="1"/>
          </p:cNvSpPr>
          <p:nvPr>
            <p:ph type="ctrTitle"/>
          </p:nvPr>
        </p:nvSpPr>
        <p:spPr>
          <a:xfrm>
            <a:off x="684212" y="276837"/>
            <a:ext cx="10968096" cy="2114025"/>
          </a:xfrm>
        </p:spPr>
        <p:style>
          <a:lnRef idx="2">
            <a:schemeClr val="dk1">
              <a:shade val="50000"/>
            </a:schemeClr>
          </a:lnRef>
          <a:fillRef idx="1">
            <a:schemeClr val="dk1"/>
          </a:fillRef>
          <a:effectRef idx="0">
            <a:schemeClr val="dk1"/>
          </a:effectRef>
          <a:fontRef idx="minor">
            <a:schemeClr val="lt1"/>
          </a:fontRef>
        </p:style>
        <p:txBody>
          <a:bodyPr>
            <a:normAutofit fontScale="90000"/>
          </a:bodyPr>
          <a:lstStyle/>
          <a:p>
            <a:pPr algn="ctr"/>
            <a:r>
              <a:rPr lang="es-CO" dirty="0"/>
              <a:t>RESPONSABILIDAD POR DAÑOS CAUSADOS POR ACTORES ARMADOS: EJÉRCITO, GUERRILLAS Y PARAMILITARES</a:t>
            </a:r>
          </a:p>
        </p:txBody>
      </p:sp>
      <p:sp>
        <p:nvSpPr>
          <p:cNvPr id="3" name="Subtítulo 2">
            <a:extLst>
              <a:ext uri="{FF2B5EF4-FFF2-40B4-BE49-F238E27FC236}">
                <a16:creationId xmlns:a16="http://schemas.microsoft.com/office/drawing/2014/main" id="{EBDE0B32-8395-4E6A-87EF-871EC3AAFDE6}"/>
              </a:ext>
            </a:extLst>
          </p:cNvPr>
          <p:cNvSpPr>
            <a:spLocks noGrp="1"/>
          </p:cNvSpPr>
          <p:nvPr>
            <p:ph type="subTitle" idx="1"/>
          </p:nvPr>
        </p:nvSpPr>
        <p:spPr>
          <a:xfrm>
            <a:off x="684212" y="3892492"/>
            <a:ext cx="6400800" cy="1384183"/>
          </a:xfrm>
        </p:spPr>
        <p:style>
          <a:lnRef idx="2">
            <a:schemeClr val="dk1"/>
          </a:lnRef>
          <a:fillRef idx="1">
            <a:schemeClr val="lt1"/>
          </a:fillRef>
          <a:effectRef idx="0">
            <a:schemeClr val="dk1"/>
          </a:effectRef>
          <a:fontRef idx="minor">
            <a:schemeClr val="dk1"/>
          </a:fontRef>
        </p:style>
        <p:txBody>
          <a:bodyPr>
            <a:normAutofit/>
          </a:bodyPr>
          <a:lstStyle/>
          <a:p>
            <a:pPr marL="457200" indent="-457200">
              <a:buAutoNum type="arabicPeriod"/>
            </a:pPr>
            <a:r>
              <a:rPr lang="es-CO" dirty="0"/>
              <a:t>Régimen general de responsabilidad por daños causados por actores armados.</a:t>
            </a:r>
          </a:p>
          <a:p>
            <a:pPr marL="457200" indent="-457200">
              <a:buAutoNum type="arabicPeriod"/>
            </a:pPr>
            <a:r>
              <a:rPr lang="es-CO" dirty="0"/>
              <a:t>El control de convencionalidad</a:t>
            </a:r>
          </a:p>
        </p:txBody>
      </p:sp>
    </p:spTree>
    <p:extLst>
      <p:ext uri="{BB962C8B-B14F-4D97-AF65-F5344CB8AC3E}">
        <p14:creationId xmlns:p14="http://schemas.microsoft.com/office/powerpoint/2010/main" val="1573016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7B7A53D-9869-4D5F-A865-0815817A18DB}"/>
              </a:ext>
            </a:extLst>
          </p:cNvPr>
          <p:cNvSpPr>
            <a:spLocks noGrp="1"/>
          </p:cNvSpPr>
          <p:nvPr>
            <p:ph idx="1"/>
          </p:nvPr>
        </p:nvSpPr>
        <p:spPr>
          <a:xfrm>
            <a:off x="281540" y="304800"/>
            <a:ext cx="11672771" cy="6069106"/>
          </a:xfrm>
        </p:spPr>
        <p:style>
          <a:lnRef idx="1">
            <a:schemeClr val="accent1"/>
          </a:lnRef>
          <a:fillRef idx="3">
            <a:schemeClr val="accent1"/>
          </a:fillRef>
          <a:effectRef idx="2">
            <a:schemeClr val="accent1"/>
          </a:effectRef>
          <a:fontRef idx="minor">
            <a:schemeClr val="lt1"/>
          </a:fontRef>
        </p:style>
        <p:txBody>
          <a:bodyPr>
            <a:normAutofit/>
          </a:bodyPr>
          <a:lstStyle/>
          <a:p>
            <a:pPr marL="0" lvl="0" indent="0" algn="just">
              <a:lnSpc>
                <a:spcPct val="107000"/>
              </a:lnSpc>
              <a:buNone/>
            </a:pPr>
            <a:r>
              <a:rPr lang="es-CO" sz="2400" dirty="0">
                <a:effectLst/>
                <a:latin typeface="Times New Roman" panose="02020603050405020304" pitchFamily="18" charset="0"/>
                <a:ea typeface="Arial Unicode MS"/>
                <a:cs typeface="Times New Roman" panose="02020603050405020304" pitchFamily="18" charset="0"/>
              </a:rPr>
              <a:t>9. En las sentencias seleccionadas de los últimos años se puede observar como la Sección Tercera del Consejo de Estado tanto por vía de unificación como por las sentencias de cada una de sus subsecciones realiza un control de convencionalidad de las decisiones de la Corte Interamericana de Derechos Humanos en los casos de violaciones de derechos humanos, con el fin de lograr una reparación integral, es decir que reparare todos los aspectos vulnerados a las víctimas indirectas de las ejecuciones extrajudiciales y no sea tan solo, una indemnización monetaria. </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pPr>
            <a:r>
              <a:rPr lang="es-CO" sz="2400" dirty="0">
                <a:effectLst/>
                <a:latin typeface="Times New Roman" panose="02020603050405020304" pitchFamily="18" charset="0"/>
                <a:ea typeface="Arial Unicode MS"/>
                <a:cs typeface="Times New Roman" panose="02020603050405020304" pitchFamily="18" charset="0"/>
              </a:rPr>
              <a:t>10. De este modo, en las decisiones se hacen menciones expresas al control de convencionalidad en casos de violaciones de derechos humanos, con lo que ha hecho que toda la jurisdicción contenciosa tenga que consultar la jurisprudencia de la Corte para poder decidir acertadamente en los casos de violaciones a Derechos Humanos. </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0606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7B7A53D-9869-4D5F-A865-0815817A18DB}"/>
              </a:ext>
            </a:extLst>
          </p:cNvPr>
          <p:cNvSpPr>
            <a:spLocks noGrp="1"/>
          </p:cNvSpPr>
          <p:nvPr>
            <p:ph idx="1"/>
          </p:nvPr>
        </p:nvSpPr>
        <p:spPr>
          <a:xfrm>
            <a:off x="107577" y="268941"/>
            <a:ext cx="11918452" cy="6012316"/>
          </a:xfrm>
        </p:spPr>
        <p:style>
          <a:lnRef idx="1">
            <a:schemeClr val="accent1"/>
          </a:lnRef>
          <a:fillRef idx="3">
            <a:schemeClr val="accent1"/>
          </a:fillRef>
          <a:effectRef idx="2">
            <a:schemeClr val="accent1"/>
          </a:effectRef>
          <a:fontRef idx="minor">
            <a:schemeClr val="lt1"/>
          </a:fontRef>
        </p:style>
        <p:txBody>
          <a:bodyPr>
            <a:normAutofit/>
          </a:bodyPr>
          <a:lstStyle/>
          <a:p>
            <a:pPr marL="0" indent="0" algn="just">
              <a:lnSpc>
                <a:spcPct val="107000"/>
              </a:lnSpc>
              <a:spcAft>
                <a:spcPts val="800"/>
              </a:spcAft>
              <a:buNone/>
            </a:pPr>
            <a:r>
              <a:rPr lang="es-CO" sz="2400" dirty="0">
                <a:effectLst/>
                <a:latin typeface="Times New Roman" panose="02020603050405020304" pitchFamily="18" charset="0"/>
                <a:ea typeface="Arial Unicode MS"/>
                <a:cs typeface="Times New Roman" panose="02020603050405020304" pitchFamily="18" charset="0"/>
              </a:rPr>
              <a:t>12. Se debe destacar que en materia de “falsos positivos”, al ser un caso propiamente colombiano, el Consejo de Estado ha tendido que elaborar un trabajo muy riguroso sobre el tema y acertadamente, ha decidido recurrir al control de convencionalidad. Con esto, logra cuatro cosas fundamentales que son reparar adecuadamente a la víctima, evitar futuras condenas, crear precedentes, y sobre todo, tratar de que la gente conozca las implicaciones de las violaciones de derechos humanos por parte de las fuerzas públicas. </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s-CO" sz="2400" dirty="0">
                <a:effectLst/>
                <a:latin typeface="Times New Roman" panose="02020603050405020304" pitchFamily="18" charset="0"/>
                <a:ea typeface="Arial Unicode MS"/>
                <a:cs typeface="Times New Roman" panose="02020603050405020304" pitchFamily="18" charset="0"/>
              </a:rPr>
              <a:t> </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pPr>
            <a:r>
              <a:rPr lang="es-CO" sz="2400" dirty="0">
                <a:effectLst/>
                <a:latin typeface="Times New Roman" panose="02020603050405020304" pitchFamily="18" charset="0"/>
                <a:ea typeface="Arial Unicode MS"/>
                <a:cs typeface="Times New Roman" panose="02020603050405020304" pitchFamily="18" charset="0"/>
              </a:rPr>
              <a:t>11. El Consejo de Estado dentro de su finalidad de lograr la reparación integral de las víctimas cuyos seres queridos han sido reconocidos como ejecutados extrajudicialmente, ha tenido que imponer diferentes medidas que han sido desarrolladas por la Corte Interamericana de Derechos Humanos, por ejemplo, difundir la sentencias, ordenar que se den disculpas públicas, pedir rectificaciones en diarios, realizar monumentos, impartir cursos, imprimir información, ponerla en páginas web, perseguir que se esclarezca la verdad de los hechos y se analiza la responsabilidad y las sanciones para los perpetuadores de estos delitos. </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4165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7B7A53D-9869-4D5F-A865-0815817A18DB}"/>
              </a:ext>
            </a:extLst>
          </p:cNvPr>
          <p:cNvSpPr>
            <a:spLocks noGrp="1"/>
          </p:cNvSpPr>
          <p:nvPr>
            <p:ph idx="1"/>
          </p:nvPr>
        </p:nvSpPr>
        <p:spPr>
          <a:xfrm>
            <a:off x="234892" y="293615"/>
            <a:ext cx="11719419" cy="6300132"/>
          </a:xfrm>
        </p:spPr>
        <p:style>
          <a:lnRef idx="1">
            <a:schemeClr val="accent1"/>
          </a:lnRef>
          <a:fillRef idx="3">
            <a:schemeClr val="accent1"/>
          </a:fillRef>
          <a:effectRef idx="2">
            <a:schemeClr val="accent1"/>
          </a:effectRef>
          <a:fontRef idx="minor">
            <a:schemeClr val="lt1"/>
          </a:fontRef>
        </p:style>
        <p:txBody>
          <a:bodyPr>
            <a:normAutofit/>
          </a:bodyPr>
          <a:lstStyle/>
          <a:p>
            <a:pPr marL="457200">
              <a:lnSpc>
                <a:spcPct val="107000"/>
              </a:lnSpc>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buNone/>
            </a:pPr>
            <a:r>
              <a:rPr lang="es-CO" sz="2400" dirty="0">
                <a:effectLst/>
                <a:latin typeface="Times New Roman" panose="02020603050405020304" pitchFamily="18" charset="0"/>
                <a:ea typeface="Arial Unicode MS"/>
                <a:cs typeface="Times New Roman" panose="02020603050405020304" pitchFamily="18" charset="0"/>
              </a:rPr>
              <a:t>13. Se puede ver claramente como los lineamientos internacionales, sobre todo los de la Corte Interamericana de Derechos Humanos, han tenido que ser incorporados al derecho nacional a través de la jurisprudencia, y en caso de no hacerlo, se condenaría al Estado colombiano por no seguirlos. Así, vemos como se presenta una crisis tanto el concepto tradicional de soberanía como en el de Estado Nación, puesto que Colombia no tiene la posibilidad de oponerse al derecho internacional y tiene que cumplir, sin poder recurrir a argumentos de autonomía jurídica, falta de incorporación en el derecho nacional o autodeterminación.</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0">
              <a:lnSpc>
                <a:spcPct val="107000"/>
              </a:lnSpc>
              <a:buNone/>
            </a:pPr>
            <a:r>
              <a:rPr lang="es-CO" sz="2400" dirty="0">
                <a:effectLst/>
                <a:latin typeface="Times New Roman" panose="02020603050405020304" pitchFamily="18" charset="0"/>
                <a:ea typeface="Arial Unicode MS"/>
                <a:cs typeface="Times New Roman" panose="02020603050405020304" pitchFamily="18" charset="0"/>
              </a:rPr>
              <a:t> </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buNone/>
            </a:pPr>
            <a:r>
              <a:rPr lang="es-CO" sz="2400" dirty="0">
                <a:effectLst/>
                <a:latin typeface="Times New Roman" panose="02020603050405020304" pitchFamily="18" charset="0"/>
                <a:ea typeface="Arial Unicode MS"/>
                <a:cs typeface="Times New Roman" panose="02020603050405020304" pitchFamily="18" charset="0"/>
              </a:rPr>
              <a:t>14. En importante destacar que, a pesar de la existencia de las directrices internacionales, al Estado colombiano, no se le da ni la preparación ni el dinero para tener que realizar las reparaciones conforme a estos parámetros. Teniendo en cuenta además que las condenas que hace la Corte Interamericana están pensadas para casos especiales y, sobre todo, que se hacen con base en los daños punitivos, por lo que resultan ser muy elevadas para el Estado.</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0">
              <a:lnSpc>
                <a:spcPct val="107000"/>
              </a:lnSpc>
              <a:buNone/>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1389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7B7A53D-9869-4D5F-A865-0815817A18DB}"/>
              </a:ext>
            </a:extLst>
          </p:cNvPr>
          <p:cNvSpPr>
            <a:spLocks noGrp="1"/>
          </p:cNvSpPr>
          <p:nvPr>
            <p:ph idx="1"/>
          </p:nvPr>
        </p:nvSpPr>
        <p:spPr>
          <a:xfrm>
            <a:off x="234892" y="1013012"/>
            <a:ext cx="11719419" cy="5181600"/>
          </a:xfrm>
        </p:spPr>
        <p:style>
          <a:lnRef idx="1">
            <a:schemeClr val="accent1"/>
          </a:lnRef>
          <a:fillRef idx="3">
            <a:schemeClr val="accent1"/>
          </a:fillRef>
          <a:effectRef idx="2">
            <a:schemeClr val="accent1"/>
          </a:effectRef>
          <a:fontRef idx="minor">
            <a:schemeClr val="lt1"/>
          </a:fontRef>
        </p:style>
        <p:txBody>
          <a:bodyPr>
            <a:normAutofit fontScale="92500"/>
          </a:bodyPr>
          <a:lstStyle/>
          <a:p>
            <a:pPr marL="171450" indent="0">
              <a:lnSpc>
                <a:spcPct val="107000"/>
              </a:lnSpc>
              <a:buNone/>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pPr>
            <a:r>
              <a:rPr lang="es-CO" sz="2800" dirty="0">
                <a:effectLst/>
                <a:latin typeface="Times New Roman" panose="02020603050405020304" pitchFamily="18" charset="0"/>
                <a:ea typeface="Arial Unicode MS"/>
                <a:cs typeface="Times New Roman" panose="02020603050405020304" pitchFamily="18" charset="0"/>
              </a:rPr>
              <a:t>15. Finalmente, a pesar de los grandes logros que se han realizado por el Consejo de Estado al incorporar estos criterios de derecho externo en sus decisiones; sin embargo, a los dirigentes, los militares o los grupos al margen de la ley que pueden comprometer la responsabilidad estatal, no los afectan estas condenas, por lo que tristemente se siguen presentando ejecuciones extrajudiciales. </a:t>
            </a:r>
          </a:p>
          <a:p>
            <a:pPr marL="0" lvl="0" indent="0" algn="just">
              <a:lnSpc>
                <a:spcPct val="107000"/>
              </a:lnSpc>
              <a:spcAft>
                <a:spcPts val="800"/>
              </a:spcAft>
              <a:buNone/>
            </a:pPr>
            <a:r>
              <a:rPr lang="es-CO" sz="2800" dirty="0">
                <a:effectLst/>
                <a:latin typeface="Times New Roman" panose="02020603050405020304" pitchFamily="18" charset="0"/>
                <a:ea typeface="Arial Unicode MS"/>
                <a:cs typeface="Times New Roman" panose="02020603050405020304" pitchFamily="18" charset="0"/>
              </a:rPr>
              <a:t>Por esto, es necesario endurecer las sanciones penales, continuar con las investigaciones, intentar mecanismos para recuperar el dinero como la acción de repetición y, sobre todo, que estas decisiones obligatorias impuestas desde el exterior empiecen a ser congruentes con las realidades nacionales o de lo contrario quedarán como simples propuestas simbólicas. </a:t>
            </a:r>
          </a:p>
          <a:p>
            <a:pPr marL="0" lvl="0" indent="0" algn="just">
              <a:lnSpc>
                <a:spcPct val="107000"/>
              </a:lnSpc>
              <a:spcAft>
                <a:spcPts val="800"/>
              </a:spcAft>
              <a:buNone/>
            </a:pP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7585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82F15F-3083-4D90-8CEE-6C9B0148A6E0}"/>
              </a:ext>
            </a:extLst>
          </p:cNvPr>
          <p:cNvSpPr>
            <a:spLocks noGrp="1"/>
          </p:cNvSpPr>
          <p:nvPr>
            <p:ph type="title"/>
          </p:nvPr>
        </p:nvSpPr>
        <p:spPr>
          <a:xfrm>
            <a:off x="318781" y="1308683"/>
            <a:ext cx="11576807" cy="5117283"/>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algn="just">
              <a:lnSpc>
                <a:spcPct val="107000"/>
              </a:lnSpc>
              <a:spcAft>
                <a:spcPts val="800"/>
              </a:spcAft>
            </a:pPr>
            <a:br>
              <a:rPr lang="es-CO" sz="1800" dirty="0">
                <a:effectLst/>
                <a:latin typeface="Calibri" panose="020F0502020204030204" pitchFamily="34" charset="0"/>
                <a:ea typeface="Calibri" panose="020F0502020204030204" pitchFamily="34" charset="0"/>
                <a:cs typeface="Times New Roman" panose="02020603050405020304" pitchFamily="18" charset="0"/>
              </a:rPr>
            </a:br>
            <a:r>
              <a:rPr lang="es-CO" sz="18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r>
              <a:rPr lang="es-CO" sz="1800" dirty="0">
                <a:effectLst/>
                <a:latin typeface="Times New Roman" panose="02020603050405020304" pitchFamily="18" charset="0"/>
                <a:ea typeface="Times New Roman" panose="02020603050405020304" pitchFamily="18" charset="0"/>
                <a:cs typeface="Times New Roman" panose="02020603050405020304" pitchFamily="18" charset="0"/>
              </a:rPr>
              <a:t>De la jurisprudencia estudiada se puede observar cómo el Consejo de Estado de Colombia ha fijado un conjunto de reglas que permiten decir que en materia de daños causados por los actores armados hay profundas y coherentes decisiones.</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r>
              <a:rPr lang="es-CO" sz="18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r>
              <a:rPr lang="es-CO" sz="1800" dirty="0">
                <a:effectLst/>
                <a:latin typeface="Calibri" panose="020F0502020204030204" pitchFamily="34" charset="0"/>
                <a:ea typeface="Calibri" panose="020F0502020204030204" pitchFamily="34" charset="0"/>
                <a:cs typeface="Times New Roman" panose="02020603050405020304" pitchFamily="18" charset="0"/>
              </a:rPr>
              <a:t>1. </a:t>
            </a:r>
            <a:r>
              <a:rPr lang="es-CO" sz="1800" dirty="0">
                <a:effectLst/>
                <a:latin typeface="Times New Roman" panose="02020603050405020304" pitchFamily="18" charset="0"/>
                <a:ea typeface="Times New Roman" panose="02020603050405020304" pitchFamily="18" charset="0"/>
                <a:cs typeface="Times New Roman" panose="02020603050405020304" pitchFamily="18" charset="0"/>
              </a:rPr>
              <a:t>La regla general será que el Estado colombiano responda patrimonialmente por los daños causados por los miembros de las fuerzas armadas; en cambio, por las lesiones causadas por grupos ilegales tendrá que haber alguna situación que comprometa al Estado para que exista la responsabilidad, aunque se puede observar cómo se ha ampliado.</a:t>
            </a:r>
            <a:br>
              <a:rPr lang="es-CO" sz="1800" dirty="0">
                <a:effectLst/>
                <a:latin typeface="Times New Roman" panose="02020603050405020304" pitchFamily="18" charset="0"/>
                <a:ea typeface="Times New Roman" panose="02020603050405020304" pitchFamily="18" charset="0"/>
                <a:cs typeface="Times New Roman" panose="02020603050405020304" pitchFamily="18" charset="0"/>
              </a:rPr>
            </a:br>
            <a:br>
              <a:rPr lang="es-CO" sz="1800" dirty="0">
                <a:effectLst/>
                <a:latin typeface="Calibri" panose="020F0502020204030204" pitchFamily="34" charset="0"/>
                <a:ea typeface="Calibri" panose="020F0502020204030204" pitchFamily="34" charset="0"/>
                <a:cs typeface="Times New Roman" panose="02020603050405020304" pitchFamily="18" charset="0"/>
              </a:rPr>
            </a:br>
            <a:r>
              <a:rPr lang="es-CO" sz="18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r>
              <a:rPr lang="es-CO" sz="1800" dirty="0">
                <a:effectLst/>
                <a:latin typeface="Calibri" panose="020F0502020204030204" pitchFamily="34" charset="0"/>
                <a:ea typeface="Calibri" panose="020F0502020204030204" pitchFamily="34" charset="0"/>
                <a:cs typeface="Times New Roman" panose="02020603050405020304" pitchFamily="18" charset="0"/>
              </a:rPr>
              <a:t>2. </a:t>
            </a:r>
            <a:r>
              <a:rPr lang="es-CO" sz="1800" dirty="0">
                <a:effectLst/>
                <a:latin typeface="Times New Roman" panose="02020603050405020304" pitchFamily="18" charset="0"/>
                <a:ea typeface="Times New Roman" panose="02020603050405020304" pitchFamily="18" charset="0"/>
                <a:cs typeface="Times New Roman" panose="02020603050405020304" pitchFamily="18" charset="0"/>
              </a:rPr>
              <a:t>La responsabilidad del Estado causada por los daños, teniendo en cuenta el tipo de actividad realizada por el grupo armado, se pueden clasificar en los siguientes subgrupos: (i) ataques a instalaciones oficiales provenientes de los grupos armados ilegales; (</a:t>
            </a:r>
            <a:r>
              <a:rPr lang="es-CO" sz="1800" dirty="0" err="1">
                <a:effectLst/>
                <a:latin typeface="Times New Roman" panose="02020603050405020304" pitchFamily="18" charset="0"/>
                <a:ea typeface="Times New Roman" panose="02020603050405020304" pitchFamily="18" charset="0"/>
                <a:cs typeface="Times New Roman" panose="02020603050405020304" pitchFamily="18" charset="0"/>
              </a:rPr>
              <a:t>ii</a:t>
            </a:r>
            <a:r>
              <a:rPr lang="es-CO" sz="1800" dirty="0">
                <a:effectLst/>
                <a:latin typeface="Times New Roman" panose="02020603050405020304" pitchFamily="18" charset="0"/>
                <a:ea typeface="Times New Roman" panose="02020603050405020304" pitchFamily="18" charset="0"/>
                <a:cs typeface="Times New Roman" panose="02020603050405020304" pitchFamily="18" charset="0"/>
              </a:rPr>
              <a:t>) ataques contra funcionarios públicos; (</a:t>
            </a:r>
            <a:r>
              <a:rPr lang="es-CO" sz="1800" dirty="0" err="1">
                <a:effectLst/>
                <a:latin typeface="Times New Roman" panose="02020603050405020304" pitchFamily="18" charset="0"/>
                <a:ea typeface="Times New Roman" panose="02020603050405020304" pitchFamily="18" charset="0"/>
                <a:cs typeface="Times New Roman" panose="02020603050405020304" pitchFamily="18" charset="0"/>
              </a:rPr>
              <a:t>iii</a:t>
            </a:r>
            <a:r>
              <a:rPr lang="es-CO" sz="1800" dirty="0">
                <a:effectLst/>
                <a:latin typeface="Times New Roman" panose="02020603050405020304" pitchFamily="18" charset="0"/>
                <a:ea typeface="Times New Roman" panose="02020603050405020304" pitchFamily="18" charset="0"/>
                <a:cs typeface="Times New Roman" panose="02020603050405020304" pitchFamily="18" charset="0"/>
              </a:rPr>
              <a:t>) enfrentamientos entre grupos armados en que interviene una entidad estatal; (</a:t>
            </a:r>
            <a:r>
              <a:rPr lang="es-CO" sz="1800" dirty="0" err="1">
                <a:effectLst/>
                <a:latin typeface="Times New Roman" panose="02020603050405020304" pitchFamily="18" charset="0"/>
                <a:ea typeface="Times New Roman" panose="02020603050405020304" pitchFamily="18" charset="0"/>
                <a:cs typeface="Times New Roman" panose="02020603050405020304" pitchFamily="18" charset="0"/>
              </a:rPr>
              <a:t>iv</a:t>
            </a:r>
            <a:r>
              <a:rPr lang="es-CO" sz="1800" dirty="0">
                <a:effectLst/>
                <a:latin typeface="Times New Roman" panose="02020603050405020304" pitchFamily="18" charset="0"/>
                <a:ea typeface="Times New Roman" panose="02020603050405020304" pitchFamily="18" charset="0"/>
                <a:cs typeface="Times New Roman" panose="02020603050405020304" pitchFamily="18" charset="0"/>
              </a:rPr>
              <a:t>) ataques indiscriminados contra la población; (v) ataques contra personas particulares por parte de grupos armados y (vi) particulares que fueron atacados al ser considerados colaboradores de los grupos armados.</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7915DFA0-4207-48B7-A2ED-C8928958271F}"/>
              </a:ext>
            </a:extLst>
          </p:cNvPr>
          <p:cNvSpPr>
            <a:spLocks noGrp="1"/>
          </p:cNvSpPr>
          <p:nvPr>
            <p:ph idx="1"/>
          </p:nvPr>
        </p:nvSpPr>
        <p:spPr>
          <a:xfrm>
            <a:off x="4395832" y="276837"/>
            <a:ext cx="3640822" cy="780176"/>
          </a:xfrm>
        </p:spPr>
        <p:style>
          <a:lnRef idx="2">
            <a:schemeClr val="accent1">
              <a:shade val="50000"/>
            </a:schemeClr>
          </a:lnRef>
          <a:fillRef idx="1">
            <a:schemeClr val="accent1"/>
          </a:fillRef>
          <a:effectRef idx="0">
            <a:schemeClr val="accent1"/>
          </a:effectRef>
          <a:fontRef idx="minor">
            <a:schemeClr val="lt1"/>
          </a:fontRef>
        </p:style>
        <p:txBody>
          <a:bodyPr/>
          <a:lstStyle/>
          <a:p>
            <a:pPr marL="0" indent="0" algn="ctr">
              <a:buNone/>
            </a:pPr>
            <a:r>
              <a:rPr lang="es-CO" dirty="0"/>
              <a:t>REGLAS GENERALES</a:t>
            </a:r>
          </a:p>
        </p:txBody>
      </p:sp>
    </p:spTree>
    <p:extLst>
      <p:ext uri="{BB962C8B-B14F-4D97-AF65-F5344CB8AC3E}">
        <p14:creationId xmlns:p14="http://schemas.microsoft.com/office/powerpoint/2010/main" val="3202431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442AABB-F15D-4162-9DAB-EEA593D952F5}"/>
              </a:ext>
            </a:extLst>
          </p:cNvPr>
          <p:cNvSpPr>
            <a:spLocks noGrp="1"/>
          </p:cNvSpPr>
          <p:nvPr>
            <p:ph idx="1"/>
          </p:nvPr>
        </p:nvSpPr>
        <p:spPr>
          <a:xfrm>
            <a:off x="218113" y="546846"/>
            <a:ext cx="11794921" cy="5414683"/>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0" lvl="0" indent="0" algn="just">
              <a:lnSpc>
                <a:spcPct val="107000"/>
              </a:lnSpc>
              <a:spcAft>
                <a:spcPts val="800"/>
              </a:spcAft>
              <a:buNone/>
              <a:tabLst>
                <a:tab pos="457200" algn="l"/>
              </a:tabLst>
            </a:pPr>
            <a:r>
              <a:rPr lang="es-CO" sz="2300" dirty="0">
                <a:effectLst/>
                <a:latin typeface="Times New Roman" panose="02020603050405020304" pitchFamily="18" charset="0"/>
                <a:ea typeface="Times New Roman" panose="02020603050405020304" pitchFamily="18" charset="0"/>
                <a:cs typeface="Times New Roman" panose="02020603050405020304" pitchFamily="18" charset="0"/>
              </a:rPr>
              <a:t>3. De los ataques a las instalaciones oficiales se pueden destacar las siguientes reglas: (i) los atentados de los grupos ilegales, principalmente, van dirigidos contra instituciones estatales; (</a:t>
            </a:r>
            <a:r>
              <a:rPr lang="es-CO" sz="2300" dirty="0" err="1">
                <a:effectLst/>
                <a:latin typeface="Times New Roman" panose="02020603050405020304" pitchFamily="18" charset="0"/>
                <a:ea typeface="Times New Roman" panose="02020603050405020304" pitchFamily="18" charset="0"/>
                <a:cs typeface="Times New Roman" panose="02020603050405020304" pitchFamily="18" charset="0"/>
              </a:rPr>
              <a:t>ii</a:t>
            </a:r>
            <a:r>
              <a:rPr lang="es-CO" sz="2300" dirty="0">
                <a:effectLst/>
                <a:latin typeface="Times New Roman" panose="02020603050405020304" pitchFamily="18" charset="0"/>
                <a:ea typeface="Times New Roman" panose="02020603050405020304" pitchFamily="18" charset="0"/>
                <a:cs typeface="Times New Roman" panose="02020603050405020304" pitchFamily="18" charset="0"/>
              </a:rPr>
              <a:t>) la regla general es que los daños causados dirigidos contra entidades estatales deben ser indemnizados con el patrimonio público; (</a:t>
            </a:r>
            <a:r>
              <a:rPr lang="es-CO" sz="2300" dirty="0" err="1">
                <a:effectLst/>
                <a:latin typeface="Times New Roman" panose="02020603050405020304" pitchFamily="18" charset="0"/>
                <a:ea typeface="Times New Roman" panose="02020603050405020304" pitchFamily="18" charset="0"/>
                <a:cs typeface="Times New Roman" panose="02020603050405020304" pitchFamily="18" charset="0"/>
              </a:rPr>
              <a:t>iii</a:t>
            </a:r>
            <a:r>
              <a:rPr lang="es-CO" sz="2300" dirty="0">
                <a:effectLst/>
                <a:latin typeface="Times New Roman" panose="02020603050405020304" pitchFamily="18" charset="0"/>
                <a:ea typeface="Times New Roman" panose="02020603050405020304" pitchFamily="18" charset="0"/>
                <a:cs typeface="Times New Roman" panose="02020603050405020304" pitchFamily="18" charset="0"/>
              </a:rPr>
              <a:t>) se puede condenar bajo el título de falla en el servicio, daño especial y riesgo excepcional y (</a:t>
            </a:r>
            <a:r>
              <a:rPr lang="es-CO" sz="2300" dirty="0" err="1">
                <a:effectLst/>
                <a:latin typeface="Times New Roman" panose="02020603050405020304" pitchFamily="18" charset="0"/>
                <a:ea typeface="Times New Roman" panose="02020603050405020304" pitchFamily="18" charset="0"/>
                <a:cs typeface="Times New Roman" panose="02020603050405020304" pitchFamily="18" charset="0"/>
              </a:rPr>
              <a:t>iv</a:t>
            </a:r>
            <a:r>
              <a:rPr lang="es-CO" sz="2300" dirty="0">
                <a:effectLst/>
                <a:latin typeface="Times New Roman" panose="02020603050405020304" pitchFamily="18" charset="0"/>
                <a:ea typeface="Times New Roman" panose="02020603050405020304" pitchFamily="18" charset="0"/>
                <a:cs typeface="Times New Roman" panose="02020603050405020304" pitchFamily="18" charset="0"/>
              </a:rPr>
              <a:t>) en ocasiones, el ataque inicialmente fraguado por la guerrilla, puede terminar en graves violaciones a derechos humanos.</a:t>
            </a:r>
            <a:endParaRPr lang="es-CO" sz="23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0" algn="just">
              <a:lnSpc>
                <a:spcPct val="107000"/>
              </a:lnSpc>
              <a:spcAft>
                <a:spcPts val="800"/>
              </a:spcAft>
              <a:buNone/>
            </a:pPr>
            <a:endParaRPr lang="es-CO" sz="23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457200" algn="l"/>
              </a:tabLst>
            </a:pPr>
            <a:r>
              <a:rPr lang="es-CO" sz="2300" dirty="0">
                <a:effectLst/>
                <a:latin typeface="Times New Roman" panose="02020603050405020304" pitchFamily="18" charset="0"/>
                <a:ea typeface="Times New Roman" panose="02020603050405020304" pitchFamily="18" charset="0"/>
                <a:cs typeface="Times New Roman" panose="02020603050405020304" pitchFamily="18" charset="0"/>
              </a:rPr>
              <a:t>4. Sobre los ataques contra funcionarios públicos se han fijado los siguientes parámetros, para que se reconozca la responsabilidad estatal: (i) presencia de funcionarios estatales; (</a:t>
            </a:r>
            <a:r>
              <a:rPr lang="es-CO" sz="2300" dirty="0" err="1">
                <a:effectLst/>
                <a:latin typeface="Times New Roman" panose="02020603050405020304" pitchFamily="18" charset="0"/>
                <a:ea typeface="Times New Roman" panose="02020603050405020304" pitchFamily="18" charset="0"/>
                <a:cs typeface="Times New Roman" panose="02020603050405020304" pitchFamily="18" charset="0"/>
              </a:rPr>
              <a:t>ii</a:t>
            </a:r>
            <a:r>
              <a:rPr lang="es-CO" sz="2300" dirty="0">
                <a:effectLst/>
                <a:latin typeface="Times New Roman" panose="02020603050405020304" pitchFamily="18" charset="0"/>
                <a:ea typeface="Times New Roman" panose="02020603050405020304" pitchFamily="18" charset="0"/>
                <a:cs typeface="Times New Roman" panose="02020603050405020304" pitchFamily="18" charset="0"/>
              </a:rPr>
              <a:t>) haber solicitado medidas de protección; (</a:t>
            </a:r>
            <a:r>
              <a:rPr lang="es-CO" sz="2300" dirty="0" err="1">
                <a:effectLst/>
                <a:latin typeface="Times New Roman" panose="02020603050405020304" pitchFamily="18" charset="0"/>
                <a:ea typeface="Times New Roman" panose="02020603050405020304" pitchFamily="18" charset="0"/>
                <a:cs typeface="Times New Roman" panose="02020603050405020304" pitchFamily="18" charset="0"/>
              </a:rPr>
              <a:t>iii</a:t>
            </a:r>
            <a:r>
              <a:rPr lang="es-CO" sz="2300" dirty="0">
                <a:effectLst/>
                <a:latin typeface="Times New Roman" panose="02020603050405020304" pitchFamily="18" charset="0"/>
                <a:ea typeface="Times New Roman" panose="02020603050405020304" pitchFamily="18" charset="0"/>
                <a:cs typeface="Times New Roman" panose="02020603050405020304" pitchFamily="18" charset="0"/>
              </a:rPr>
              <a:t>) aunque no haya pedido defensa oficialmente, que las autoridades públicas conocieran de esta necesidad; (</a:t>
            </a:r>
            <a:r>
              <a:rPr lang="es-CO" sz="2300" dirty="0" err="1">
                <a:effectLst/>
                <a:latin typeface="Times New Roman" panose="02020603050405020304" pitchFamily="18" charset="0"/>
                <a:ea typeface="Times New Roman" panose="02020603050405020304" pitchFamily="18" charset="0"/>
                <a:cs typeface="Times New Roman" panose="02020603050405020304" pitchFamily="18" charset="0"/>
              </a:rPr>
              <a:t>iv</a:t>
            </a:r>
            <a:r>
              <a:rPr lang="es-CO" sz="2300" dirty="0">
                <a:effectLst/>
                <a:latin typeface="Times New Roman" panose="02020603050405020304" pitchFamily="18" charset="0"/>
                <a:ea typeface="Times New Roman" panose="02020603050405020304" pitchFamily="18" charset="0"/>
                <a:cs typeface="Times New Roman" panose="02020603050405020304" pitchFamily="18" charset="0"/>
              </a:rPr>
              <a:t>) existencia de circunstancias políticas o sociales que permitieran prever el atentado y (v) sometimiento a carga excesiva al funcionario público</a:t>
            </a:r>
            <a:r>
              <a:rPr lang="es-CO" sz="2300" dirty="0">
                <a:latin typeface="Times New Roman" panose="02020603050405020304" pitchFamily="18" charset="0"/>
                <a:ea typeface="Times New Roman" panose="02020603050405020304" pitchFamily="18" charset="0"/>
                <a:cs typeface="Times New Roman" panose="02020603050405020304" pitchFamily="18" charset="0"/>
              </a:rPr>
              <a:t>.</a:t>
            </a:r>
            <a:endParaRPr lang="es-CO" sz="23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O" dirty="0"/>
          </a:p>
        </p:txBody>
      </p:sp>
    </p:spTree>
    <p:extLst>
      <p:ext uri="{BB962C8B-B14F-4D97-AF65-F5344CB8AC3E}">
        <p14:creationId xmlns:p14="http://schemas.microsoft.com/office/powerpoint/2010/main" val="3583437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442AABB-F15D-4162-9DAB-EEA593D952F5}"/>
              </a:ext>
            </a:extLst>
          </p:cNvPr>
          <p:cNvSpPr>
            <a:spLocks noGrp="1"/>
          </p:cNvSpPr>
          <p:nvPr>
            <p:ph idx="1"/>
          </p:nvPr>
        </p:nvSpPr>
        <p:spPr>
          <a:xfrm>
            <a:off x="218113" y="142613"/>
            <a:ext cx="11794921" cy="6476301"/>
          </a:xfrm>
        </p:spPr>
        <p:style>
          <a:lnRef idx="2">
            <a:schemeClr val="accent1">
              <a:shade val="50000"/>
            </a:schemeClr>
          </a:lnRef>
          <a:fillRef idx="1">
            <a:schemeClr val="accent1"/>
          </a:fillRef>
          <a:effectRef idx="0">
            <a:schemeClr val="accent1"/>
          </a:effectRef>
          <a:fontRef idx="minor">
            <a:schemeClr val="lt1"/>
          </a:fontRef>
        </p:style>
        <p:txBody>
          <a:bodyPr>
            <a:normAutofit lnSpcReduction="10000"/>
          </a:bodyPr>
          <a:lstStyle/>
          <a:p>
            <a:pPr marL="171450" indent="0" algn="just">
              <a:lnSpc>
                <a:spcPct val="107000"/>
              </a:lnSpc>
              <a:spcAft>
                <a:spcPts val="800"/>
              </a:spcAft>
              <a:buNone/>
            </a:pPr>
            <a:endParaRPr lang="es-CO" sz="23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457200" algn="l"/>
              </a:tabLst>
            </a:pPr>
            <a:r>
              <a:rPr lang="es-CO" sz="2800" dirty="0">
                <a:effectLst/>
                <a:latin typeface="Times New Roman" panose="02020603050405020304" pitchFamily="18" charset="0"/>
                <a:ea typeface="Times New Roman" panose="02020603050405020304" pitchFamily="18" charset="0"/>
                <a:cs typeface="Times New Roman" panose="02020603050405020304" pitchFamily="18" charset="0"/>
              </a:rPr>
              <a:t>5. En lo referente a los enfrentamientos entre grupos armados se tiene: (i) siempre que se trate de fuego amigo habrá responsabilidad estatal; (</a:t>
            </a:r>
            <a:r>
              <a:rPr lang="es-CO" sz="2800" dirty="0" err="1">
                <a:effectLst/>
                <a:latin typeface="Times New Roman" panose="02020603050405020304" pitchFamily="18" charset="0"/>
                <a:ea typeface="Times New Roman" panose="02020603050405020304" pitchFamily="18" charset="0"/>
                <a:cs typeface="Times New Roman" panose="02020603050405020304" pitchFamily="18" charset="0"/>
              </a:rPr>
              <a:t>ii</a:t>
            </a:r>
            <a:r>
              <a:rPr lang="es-CO" sz="2800" dirty="0">
                <a:effectLst/>
                <a:latin typeface="Times New Roman" panose="02020603050405020304" pitchFamily="18" charset="0"/>
                <a:ea typeface="Times New Roman" panose="02020603050405020304" pitchFamily="18" charset="0"/>
                <a:cs typeface="Times New Roman" panose="02020603050405020304" pitchFamily="18" charset="0"/>
              </a:rPr>
              <a:t>) la intervención de una entidad estatal puede configurar responsabilidad estatal, a no ser que se demuestre el hecho de un tercero y (</a:t>
            </a:r>
            <a:r>
              <a:rPr lang="es-CO" sz="2800" dirty="0" err="1">
                <a:effectLst/>
                <a:latin typeface="Times New Roman" panose="02020603050405020304" pitchFamily="18" charset="0"/>
                <a:ea typeface="Times New Roman" panose="02020603050405020304" pitchFamily="18" charset="0"/>
                <a:cs typeface="Times New Roman" panose="02020603050405020304" pitchFamily="18" charset="0"/>
              </a:rPr>
              <a:t>iii</a:t>
            </a:r>
            <a:r>
              <a:rPr lang="es-CO" sz="2800" dirty="0">
                <a:effectLst/>
                <a:latin typeface="Times New Roman" panose="02020603050405020304" pitchFamily="18" charset="0"/>
                <a:ea typeface="Times New Roman" panose="02020603050405020304" pitchFamily="18" charset="0"/>
                <a:cs typeface="Times New Roman" panose="02020603050405020304" pitchFamily="18" charset="0"/>
              </a:rPr>
              <a:t>) el Estado puede ser condenado por cualquiera de los tres títulos de imputación.</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457200" algn="l"/>
              </a:tabLst>
            </a:pPr>
            <a:r>
              <a:rPr lang="es-CO" sz="2800" dirty="0">
                <a:effectLst/>
                <a:latin typeface="Times New Roman" panose="02020603050405020304" pitchFamily="18" charset="0"/>
                <a:ea typeface="Times New Roman" panose="02020603050405020304" pitchFamily="18" charset="0"/>
                <a:cs typeface="Times New Roman" panose="02020603050405020304" pitchFamily="18" charset="0"/>
              </a:rPr>
              <a:t>6. En lo relativo a los ataques indiscriminados contra la población el Consejo de Estado ha trazado las siguientes líneas para que se conceda la indemnización: (i) los casos en que las autoridades hayan sido advertidas de la posibilidad de un atentado; (</a:t>
            </a:r>
            <a:r>
              <a:rPr lang="es-CO" sz="2800" dirty="0" err="1">
                <a:effectLst/>
                <a:latin typeface="Times New Roman" panose="02020603050405020304" pitchFamily="18" charset="0"/>
                <a:ea typeface="Times New Roman" panose="02020603050405020304" pitchFamily="18" charset="0"/>
                <a:cs typeface="Times New Roman" panose="02020603050405020304" pitchFamily="18" charset="0"/>
              </a:rPr>
              <a:t>ii</a:t>
            </a:r>
            <a:r>
              <a:rPr lang="es-CO" sz="2800" dirty="0">
                <a:effectLst/>
                <a:latin typeface="Times New Roman" panose="02020603050405020304" pitchFamily="18" charset="0"/>
                <a:ea typeface="Times New Roman" panose="02020603050405020304" pitchFamily="18" charset="0"/>
                <a:cs typeface="Times New Roman" panose="02020603050405020304" pitchFamily="18" charset="0"/>
              </a:rPr>
              <a:t>) el ataque era contra un objetivo estatal, (</a:t>
            </a:r>
            <a:r>
              <a:rPr lang="es-CO" sz="2800" dirty="0" err="1">
                <a:effectLst/>
                <a:latin typeface="Times New Roman" panose="02020603050405020304" pitchFamily="18" charset="0"/>
                <a:ea typeface="Times New Roman" panose="02020603050405020304" pitchFamily="18" charset="0"/>
                <a:cs typeface="Times New Roman" panose="02020603050405020304" pitchFamily="18" charset="0"/>
              </a:rPr>
              <a:t>iii</a:t>
            </a:r>
            <a:r>
              <a:rPr lang="es-CO" sz="2800" dirty="0">
                <a:effectLst/>
                <a:latin typeface="Times New Roman" panose="02020603050405020304" pitchFamily="18" charset="0"/>
                <a:ea typeface="Times New Roman" panose="02020603050405020304" pitchFamily="18" charset="0"/>
                <a:cs typeface="Times New Roman" panose="02020603050405020304" pitchFamily="18" charset="0"/>
              </a:rPr>
              <a:t>) el Estado contribuyó por medio de una omisión o se podría enmarcar como una falla del servicio o (</a:t>
            </a:r>
            <a:r>
              <a:rPr lang="es-CO" sz="2800" dirty="0" err="1">
                <a:effectLst/>
                <a:latin typeface="Times New Roman" panose="02020603050405020304" pitchFamily="18" charset="0"/>
                <a:ea typeface="Times New Roman" panose="02020603050405020304" pitchFamily="18" charset="0"/>
                <a:cs typeface="Times New Roman" panose="02020603050405020304" pitchFamily="18" charset="0"/>
              </a:rPr>
              <a:t>iv</a:t>
            </a:r>
            <a:r>
              <a:rPr lang="es-CO" sz="2800" dirty="0">
                <a:effectLst/>
                <a:latin typeface="Times New Roman" panose="02020603050405020304" pitchFamily="18" charset="0"/>
                <a:ea typeface="Times New Roman" panose="02020603050405020304" pitchFamily="18" charset="0"/>
                <a:cs typeface="Times New Roman" panose="02020603050405020304" pitchFamily="18" charset="0"/>
              </a:rPr>
              <a:t>) que se demuestre la presencia de un título objetivo de responsabilidad, es decir un riesgo excepcional o un daño especial.</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O" dirty="0"/>
          </a:p>
        </p:txBody>
      </p:sp>
    </p:spTree>
    <p:extLst>
      <p:ext uri="{BB962C8B-B14F-4D97-AF65-F5344CB8AC3E}">
        <p14:creationId xmlns:p14="http://schemas.microsoft.com/office/powerpoint/2010/main" val="736830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442AABB-F15D-4162-9DAB-EEA593D952F5}"/>
              </a:ext>
            </a:extLst>
          </p:cNvPr>
          <p:cNvSpPr>
            <a:spLocks noGrp="1"/>
          </p:cNvSpPr>
          <p:nvPr>
            <p:ph idx="1"/>
          </p:nvPr>
        </p:nvSpPr>
        <p:spPr>
          <a:xfrm>
            <a:off x="376518" y="519952"/>
            <a:ext cx="11358282" cy="5746377"/>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marL="0" lvl="0" indent="0" algn="just">
              <a:lnSpc>
                <a:spcPct val="107000"/>
              </a:lnSpc>
              <a:spcAft>
                <a:spcPts val="800"/>
              </a:spcAft>
              <a:buNone/>
              <a:tabLst>
                <a:tab pos="457200" algn="l"/>
              </a:tabLst>
            </a:pPr>
            <a:r>
              <a:rPr lang="es-CO" sz="2400" dirty="0">
                <a:effectLst/>
                <a:latin typeface="Times New Roman" panose="02020603050405020304" pitchFamily="18" charset="0"/>
                <a:ea typeface="Times New Roman" panose="02020603050405020304" pitchFamily="18" charset="0"/>
                <a:cs typeface="Times New Roman" panose="02020603050405020304" pitchFamily="18" charset="0"/>
              </a:rPr>
              <a:t>7. En lo concerniente a ataque a los objetivos netamente particulares, la jurisprudencia ha dicho: (i) la regla general es que no hay responsabilidad estatal por los daños causados por grupos armados a los particulares; (</a:t>
            </a:r>
            <a:r>
              <a:rPr lang="es-CO" sz="2400" dirty="0" err="1">
                <a:effectLst/>
                <a:latin typeface="Times New Roman" panose="02020603050405020304" pitchFamily="18" charset="0"/>
                <a:ea typeface="Times New Roman" panose="02020603050405020304" pitchFamily="18" charset="0"/>
                <a:cs typeface="Times New Roman" panose="02020603050405020304" pitchFamily="18" charset="0"/>
              </a:rPr>
              <a:t>ii</a:t>
            </a:r>
            <a:r>
              <a:rPr lang="es-CO" sz="2400" dirty="0">
                <a:effectLst/>
                <a:latin typeface="Times New Roman" panose="02020603050405020304" pitchFamily="18" charset="0"/>
                <a:ea typeface="Times New Roman" panose="02020603050405020304" pitchFamily="18" charset="0"/>
                <a:cs typeface="Times New Roman" panose="02020603050405020304" pitchFamily="18" charset="0"/>
              </a:rPr>
              <a:t>) habrá responsabilidad si así lo declaran algunos organismos internacionales; (</a:t>
            </a:r>
            <a:r>
              <a:rPr lang="es-CO" sz="2400" dirty="0" err="1">
                <a:effectLst/>
                <a:latin typeface="Times New Roman" panose="02020603050405020304" pitchFamily="18" charset="0"/>
                <a:ea typeface="Times New Roman" panose="02020603050405020304" pitchFamily="18" charset="0"/>
                <a:cs typeface="Times New Roman" panose="02020603050405020304" pitchFamily="18" charset="0"/>
              </a:rPr>
              <a:t>iii</a:t>
            </a:r>
            <a:r>
              <a:rPr lang="es-CO" sz="2400" dirty="0">
                <a:effectLst/>
                <a:latin typeface="Times New Roman" panose="02020603050405020304" pitchFamily="18" charset="0"/>
                <a:ea typeface="Times New Roman" panose="02020603050405020304" pitchFamily="18" charset="0"/>
                <a:cs typeface="Times New Roman" panose="02020603050405020304" pitchFamily="18" charset="0"/>
              </a:rPr>
              <a:t>) sí habrá responsabilidad si intervinieron las Fuerzas Armadas del Estado o cooperaron con los grupos ilegales; (</a:t>
            </a:r>
            <a:r>
              <a:rPr lang="es-CO" sz="2400" dirty="0" err="1">
                <a:effectLst/>
                <a:latin typeface="Times New Roman" panose="02020603050405020304" pitchFamily="18" charset="0"/>
                <a:ea typeface="Times New Roman" panose="02020603050405020304" pitchFamily="18" charset="0"/>
                <a:cs typeface="Times New Roman" panose="02020603050405020304" pitchFamily="18" charset="0"/>
              </a:rPr>
              <a:t>iv</a:t>
            </a:r>
            <a:r>
              <a:rPr lang="es-CO" sz="2400" dirty="0">
                <a:effectLst/>
                <a:latin typeface="Times New Roman" panose="02020603050405020304" pitchFamily="18" charset="0"/>
                <a:ea typeface="Times New Roman" panose="02020603050405020304" pitchFamily="18" charset="0"/>
                <a:cs typeface="Times New Roman" panose="02020603050405020304" pitchFamily="18" charset="0"/>
              </a:rPr>
              <a:t>) la Administración Pública será responsable si se considera que son personas que merecen protección especial o están en estado de mayor vulnerabilidad; (v) Habrá responsabilidad si se prueba que se solicitó la protección estatal o que el Estado sepa de la situación de peligro; (vi) Se generará responsabilidad pública cuando las mismas Fuerzas Armadas pongan en peligro al particular al someterlo a cargas adicionales a las que debe soportar; (</a:t>
            </a:r>
            <a:r>
              <a:rPr lang="es-CO" sz="2400" dirty="0" err="1">
                <a:effectLst/>
                <a:latin typeface="Times New Roman" panose="02020603050405020304" pitchFamily="18" charset="0"/>
                <a:ea typeface="Times New Roman" panose="02020603050405020304" pitchFamily="18" charset="0"/>
                <a:cs typeface="Times New Roman" panose="02020603050405020304" pitchFamily="18" charset="0"/>
              </a:rPr>
              <a:t>vii</a:t>
            </a:r>
            <a:r>
              <a:rPr lang="es-CO" sz="2400" dirty="0">
                <a:effectLst/>
                <a:latin typeface="Times New Roman" panose="02020603050405020304" pitchFamily="18" charset="0"/>
                <a:ea typeface="Times New Roman" panose="02020603050405020304" pitchFamily="18" charset="0"/>
                <a:cs typeface="Times New Roman" panose="02020603050405020304" pitchFamily="18" charset="0"/>
              </a:rPr>
              <a:t>) Procederá la reparación cuando el ataque fuera contra una entidad estatal y (</a:t>
            </a:r>
            <a:r>
              <a:rPr lang="es-CO" sz="2400" dirty="0" err="1">
                <a:effectLst/>
                <a:latin typeface="Times New Roman" panose="02020603050405020304" pitchFamily="18" charset="0"/>
                <a:ea typeface="Times New Roman" panose="02020603050405020304" pitchFamily="18" charset="0"/>
                <a:cs typeface="Times New Roman" panose="02020603050405020304" pitchFamily="18" charset="0"/>
              </a:rPr>
              <a:t>viii</a:t>
            </a:r>
            <a:r>
              <a:rPr lang="es-CO" sz="2400" dirty="0">
                <a:effectLst/>
                <a:latin typeface="Times New Roman" panose="02020603050405020304" pitchFamily="18" charset="0"/>
                <a:ea typeface="Times New Roman" panose="02020603050405020304" pitchFamily="18" charset="0"/>
                <a:cs typeface="Times New Roman" panose="02020603050405020304" pitchFamily="18" charset="0"/>
              </a:rPr>
              <a:t>) Se resarcirá el daño cuando el objetivo fuera causar daño a un funcionario estatal.</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8976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442AABB-F15D-4162-9DAB-EEA593D952F5}"/>
              </a:ext>
            </a:extLst>
          </p:cNvPr>
          <p:cNvSpPr>
            <a:spLocks noGrp="1"/>
          </p:cNvSpPr>
          <p:nvPr>
            <p:ph idx="1"/>
          </p:nvPr>
        </p:nvSpPr>
        <p:spPr>
          <a:xfrm>
            <a:off x="218113" y="493059"/>
            <a:ext cx="11794921" cy="5576047"/>
          </a:xfrm>
        </p:spPr>
        <p:style>
          <a:lnRef idx="2">
            <a:schemeClr val="accent1">
              <a:shade val="50000"/>
            </a:schemeClr>
          </a:lnRef>
          <a:fillRef idx="1">
            <a:schemeClr val="accent1"/>
          </a:fillRef>
          <a:effectRef idx="0">
            <a:schemeClr val="accent1"/>
          </a:effectRef>
          <a:fontRef idx="minor">
            <a:schemeClr val="lt1"/>
          </a:fontRef>
        </p:style>
        <p:txBody>
          <a:bodyPr>
            <a:normAutofit lnSpcReduction="10000"/>
          </a:bodyPr>
          <a:lstStyle/>
          <a:p>
            <a:pPr marL="171450" indent="0" algn="just">
              <a:lnSpc>
                <a:spcPct val="107000"/>
              </a:lnSpc>
              <a:spcAft>
                <a:spcPts val="800"/>
              </a:spcAft>
              <a:buNone/>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457200" algn="l"/>
              </a:tabLst>
            </a:pPr>
            <a:r>
              <a:rPr lang="es-CO" sz="2400" dirty="0">
                <a:effectLst/>
                <a:latin typeface="Times New Roman" panose="02020603050405020304" pitchFamily="18" charset="0"/>
                <a:ea typeface="Times New Roman" panose="02020603050405020304" pitchFamily="18" charset="0"/>
                <a:cs typeface="Times New Roman" panose="02020603050405020304" pitchFamily="18" charset="0"/>
              </a:rPr>
              <a:t>8. En materia de daños causados a los denominados colaboradores, se repararán patrimonialmente los daños cuando: (i) las mismas fuerzas armadas han cometido el hecho; (</a:t>
            </a:r>
            <a:r>
              <a:rPr lang="es-CO" sz="2400" dirty="0" err="1">
                <a:effectLst/>
                <a:latin typeface="Times New Roman" panose="02020603050405020304" pitchFamily="18" charset="0"/>
                <a:ea typeface="Times New Roman" panose="02020603050405020304" pitchFamily="18" charset="0"/>
                <a:cs typeface="Times New Roman" panose="02020603050405020304" pitchFamily="18" charset="0"/>
              </a:rPr>
              <a:t>ii</a:t>
            </a:r>
            <a:r>
              <a:rPr lang="es-CO" sz="2400" dirty="0">
                <a:effectLst/>
                <a:latin typeface="Times New Roman" panose="02020603050405020304" pitchFamily="18" charset="0"/>
                <a:ea typeface="Times New Roman" panose="02020603050405020304" pitchFamily="18" charset="0"/>
                <a:cs typeface="Times New Roman" panose="02020603050405020304" pitchFamily="18" charset="0"/>
              </a:rPr>
              <a:t>) han contribuido en el hecho activamente junto con otro grupo criminal; (</a:t>
            </a:r>
            <a:r>
              <a:rPr lang="es-CO" sz="2400" dirty="0" err="1">
                <a:effectLst/>
                <a:latin typeface="Times New Roman" panose="02020603050405020304" pitchFamily="18" charset="0"/>
                <a:ea typeface="Times New Roman" panose="02020603050405020304" pitchFamily="18" charset="0"/>
                <a:cs typeface="Times New Roman" panose="02020603050405020304" pitchFamily="18" charset="0"/>
              </a:rPr>
              <a:t>iii</a:t>
            </a:r>
            <a:r>
              <a:rPr lang="es-CO" sz="2400" dirty="0">
                <a:effectLst/>
                <a:latin typeface="Times New Roman" panose="02020603050405020304" pitchFamily="18" charset="0"/>
                <a:ea typeface="Times New Roman" panose="02020603050405020304" pitchFamily="18" charset="0"/>
                <a:cs typeface="Times New Roman" panose="02020603050405020304" pitchFamily="18" charset="0"/>
              </a:rPr>
              <a:t>) con su comportamiento desidioso u omisivo, han permitido que se causen los daños y (</a:t>
            </a:r>
            <a:r>
              <a:rPr lang="es-CO" sz="2400" dirty="0" err="1">
                <a:effectLst/>
                <a:latin typeface="Times New Roman" panose="02020603050405020304" pitchFamily="18" charset="0"/>
                <a:ea typeface="Times New Roman" panose="02020603050405020304" pitchFamily="18" charset="0"/>
                <a:cs typeface="Times New Roman" panose="02020603050405020304" pitchFamily="18" charset="0"/>
              </a:rPr>
              <a:t>iv</a:t>
            </a:r>
            <a:r>
              <a:rPr lang="es-CO" sz="2400" dirty="0">
                <a:effectLst/>
                <a:latin typeface="Times New Roman" panose="02020603050405020304" pitchFamily="18" charset="0"/>
                <a:ea typeface="Times New Roman" panose="02020603050405020304" pitchFamily="18" charset="0"/>
                <a:cs typeface="Times New Roman" panose="02020603050405020304" pitchFamily="18" charset="0"/>
              </a:rPr>
              <a:t>) han puesto a un particular en situaciones peligrosas o le han asignado un carga excesiva.</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0" algn="just">
              <a:lnSpc>
                <a:spcPct val="107000"/>
              </a:lnSpc>
              <a:spcAft>
                <a:spcPts val="800"/>
              </a:spcAft>
              <a:buNone/>
            </a:pP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tabLst>
                <a:tab pos="457200" algn="l"/>
              </a:tabLst>
            </a:pPr>
            <a:r>
              <a:rPr lang="es-CO" sz="2400" dirty="0">
                <a:effectLst/>
                <a:latin typeface="Times New Roman" panose="02020603050405020304" pitchFamily="18" charset="0"/>
                <a:ea typeface="Times New Roman" panose="02020603050405020304" pitchFamily="18" charset="0"/>
                <a:cs typeface="Times New Roman" panose="02020603050405020304" pitchFamily="18" charset="0"/>
              </a:rPr>
              <a:t>9. En todo caso, no habrá responsabilidad extracontractual patrimonial estatal si existe un eximente, que puede ser: una fuerza mayor, un caso fortuito, la culpa exclusiva de la víctima o el hecho de un tercero. En los casos de daños cometidos por los grupos ilegales se tiene que tener muy presente que en principio se trata de la responsabilidad por el hecho de un tercero, pero solo se romperá la responsabilidad del Estado si se comprueba que la responsabilidad corresponde solo a la organización terrorista y no hubo acción u omisión estatal.</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2490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8882A8-64BD-4DF6-9CFE-124834AE3CF4}"/>
              </a:ext>
            </a:extLst>
          </p:cNvPr>
          <p:cNvSpPr>
            <a:spLocks noGrp="1"/>
          </p:cNvSpPr>
          <p:nvPr>
            <p:ph type="title"/>
          </p:nvPr>
        </p:nvSpPr>
        <p:spPr>
          <a:xfrm>
            <a:off x="335560" y="1400961"/>
            <a:ext cx="11434194" cy="5226342"/>
          </a:xfrm>
        </p:spPr>
        <p:style>
          <a:lnRef idx="1">
            <a:schemeClr val="accent1"/>
          </a:lnRef>
          <a:fillRef idx="3">
            <a:schemeClr val="accent1"/>
          </a:fillRef>
          <a:effectRef idx="2">
            <a:schemeClr val="accent1"/>
          </a:effectRef>
          <a:fontRef idx="minor">
            <a:schemeClr val="lt1"/>
          </a:fontRef>
        </p:style>
        <p:txBody>
          <a:bodyPr>
            <a:normAutofit fontScale="90000"/>
          </a:bodyPr>
          <a:lstStyle/>
          <a:p>
            <a:pPr lvl="0">
              <a:lnSpc>
                <a:spcPct val="107000"/>
              </a:lnSpc>
            </a:pPr>
            <a:r>
              <a:rPr lang="es-CO" sz="1800" dirty="0">
                <a:latin typeface="Times New Roman" panose="02020603050405020304" pitchFamily="18" charset="0"/>
                <a:ea typeface="Arial Unicode MS"/>
                <a:cs typeface="Times New Roman" panose="02020603050405020304" pitchFamily="18" charset="0"/>
              </a:rPr>
              <a:t>1. </a:t>
            </a:r>
            <a:r>
              <a:rPr lang="es-CO" sz="1800" dirty="0">
                <a:effectLst/>
                <a:latin typeface="Times New Roman" panose="02020603050405020304" pitchFamily="18" charset="0"/>
                <a:ea typeface="Arial Unicode MS"/>
                <a:cs typeface="Times New Roman" panose="02020603050405020304" pitchFamily="18" charset="0"/>
              </a:rPr>
              <a:t>Existen diversos tipos de control que ejercen los jueces en sus providencias, los más tradicionales son el de legalidad y el de constitucionalidad. Sin embargo, en la actualidad se está </a:t>
            </a:r>
            <a:r>
              <a:rPr lang="es-CO" sz="1800" i="1" dirty="0">
                <a:effectLst/>
                <a:latin typeface="Times New Roman" panose="02020603050405020304" pitchFamily="18" charset="0"/>
                <a:ea typeface="Arial Unicode MS"/>
                <a:cs typeface="Times New Roman" panose="02020603050405020304" pitchFamily="18" charset="0"/>
              </a:rPr>
              <a:t>consolidando</a:t>
            </a:r>
            <a:r>
              <a:rPr lang="es-CO" sz="1800" dirty="0">
                <a:effectLst/>
                <a:latin typeface="Times New Roman" panose="02020603050405020304" pitchFamily="18" charset="0"/>
                <a:ea typeface="Arial Unicode MS"/>
                <a:cs typeface="Times New Roman" panose="02020603050405020304" pitchFamily="18" charset="0"/>
              </a:rPr>
              <a:t> una nueva categoría que es el control de convencionalidad.</a:t>
            </a:r>
            <a:br>
              <a:rPr lang="es-CO" sz="1800" dirty="0">
                <a:latin typeface="Calibri" panose="020F0502020204030204" pitchFamily="34" charset="0"/>
                <a:ea typeface="Arial Unicode MS"/>
                <a:cs typeface="Times New Roman" panose="02020603050405020304" pitchFamily="18" charset="0"/>
              </a:rPr>
            </a:br>
            <a:br>
              <a:rPr lang="es-CO" sz="1800" dirty="0">
                <a:latin typeface="Calibri" panose="020F0502020204030204" pitchFamily="34" charset="0"/>
                <a:ea typeface="Arial Unicode MS"/>
                <a:cs typeface="Times New Roman" panose="02020603050405020304" pitchFamily="18" charset="0"/>
              </a:rPr>
            </a:br>
            <a:r>
              <a:rPr lang="es-CO" sz="1800" dirty="0">
                <a:latin typeface="Calibri" panose="020F0502020204030204" pitchFamily="34" charset="0"/>
                <a:ea typeface="Arial Unicode MS"/>
                <a:cs typeface="Times New Roman" panose="02020603050405020304" pitchFamily="18" charset="0"/>
              </a:rPr>
              <a:t>2. </a:t>
            </a:r>
            <a:r>
              <a:rPr lang="es-CO" sz="1800" dirty="0">
                <a:effectLst/>
                <a:latin typeface="Times New Roman" panose="02020603050405020304" pitchFamily="18" charset="0"/>
                <a:ea typeface="Arial Unicode MS"/>
                <a:cs typeface="Times New Roman" panose="02020603050405020304" pitchFamily="18" charset="0"/>
              </a:rPr>
              <a:t>El control de convencionalidad, desde la perspectiva del derecho administrativo colombiano, se puede definir como:</a:t>
            </a:r>
            <a:r>
              <a:rPr lang="es-CO"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s-CO" sz="1800" i="1" u="sng" dirty="0">
                <a:effectLst/>
                <a:latin typeface="Times New Roman" panose="02020603050405020304" pitchFamily="18" charset="0"/>
                <a:ea typeface="Calibri" panose="020F0502020204030204" pitchFamily="34" charset="0"/>
                <a:cs typeface="Times New Roman" panose="02020603050405020304" pitchFamily="18" charset="0"/>
              </a:rPr>
              <a:t>un mecanismo de control de la actividad estatal que complementa a los tradicionales de legalidad y de constitucionalidad, que permite al juez administrativo incorporar en su decisión toda la normatividad necesaria, incluyendo la internacional, para dar la mejor respuesta posible a un caso concreto y así amparar plenamente los derechos de los asociados.</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r>
              <a:rPr lang="es-CO" sz="1800" dirty="0">
                <a:effectLst/>
                <a:latin typeface="Times New Roman" panose="02020603050405020304" pitchFamily="18" charset="0"/>
                <a:ea typeface="Arial Unicode MS"/>
                <a:cs typeface="Times New Roman" panose="02020603050405020304" pitchFamily="18" charset="0"/>
              </a:rPr>
              <a:t> </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r>
              <a:rPr lang="es-CO" sz="1800" dirty="0">
                <a:effectLst/>
                <a:latin typeface="Calibri" panose="020F0502020204030204" pitchFamily="34" charset="0"/>
                <a:ea typeface="Calibri" panose="020F0502020204030204" pitchFamily="34" charset="0"/>
                <a:cs typeface="Times New Roman" panose="02020603050405020304" pitchFamily="18" charset="0"/>
              </a:rPr>
              <a:t>3. </a:t>
            </a:r>
            <a:r>
              <a:rPr lang="es-CO" sz="1800" dirty="0">
                <a:effectLst/>
                <a:latin typeface="Times New Roman" panose="02020603050405020304" pitchFamily="18" charset="0"/>
                <a:ea typeface="Arial Unicode MS"/>
                <a:cs typeface="Times New Roman" panose="02020603050405020304" pitchFamily="18" charset="0"/>
              </a:rPr>
              <a:t>El Consejo de Estado es un organismo que ha impulsado mucho la figura del control de convencionalidad, al tener que conocer de los procesos de reparación directa contra el Estado colombiano por la violación de los Derechos Humanos de sus habitantes. </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r>
              <a:rPr lang="es-CO" sz="1800" dirty="0">
                <a:effectLst/>
                <a:latin typeface="Times New Roman" panose="02020603050405020304" pitchFamily="18" charset="0"/>
                <a:ea typeface="Arial Unicode MS"/>
                <a:cs typeface="Times New Roman" panose="02020603050405020304" pitchFamily="18" charset="0"/>
              </a:rPr>
              <a:t> </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r>
              <a:rPr lang="es-CO" sz="1800" dirty="0">
                <a:latin typeface="Calibri" panose="020F0502020204030204" pitchFamily="34" charset="0"/>
                <a:ea typeface="Calibri" panose="020F0502020204030204" pitchFamily="34" charset="0"/>
                <a:cs typeface="Times New Roman" panose="02020603050405020304" pitchFamily="18" charset="0"/>
              </a:rPr>
              <a:t>4. </a:t>
            </a:r>
            <a:r>
              <a:rPr lang="es-CO" sz="1800" dirty="0">
                <a:effectLst/>
                <a:latin typeface="Times New Roman" panose="02020603050405020304" pitchFamily="18" charset="0"/>
                <a:ea typeface="Arial Unicode MS"/>
                <a:cs typeface="Times New Roman" panose="02020603050405020304" pitchFamily="18" charset="0"/>
              </a:rPr>
              <a:t>Específicamente, ha sido la Sección Tercera del Máximo Tribunal Administrativo quien ha incorporado en los últimos años los parámetros jurisprudenciales de la Corte Interamericana de Derechos Humanos, en sus sentencias, y por ende, se han aplicado en los casos de ejecuciones extrajudiciales. </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5522DBCA-8A81-48C0-8A9E-860D683B7527}"/>
              </a:ext>
            </a:extLst>
          </p:cNvPr>
          <p:cNvSpPr>
            <a:spLocks noGrp="1"/>
          </p:cNvSpPr>
          <p:nvPr>
            <p:ph idx="1"/>
          </p:nvPr>
        </p:nvSpPr>
        <p:spPr>
          <a:xfrm>
            <a:off x="684212" y="117447"/>
            <a:ext cx="10749982" cy="964734"/>
          </a:xfrm>
        </p:spPr>
        <p:style>
          <a:lnRef idx="1">
            <a:schemeClr val="accent1"/>
          </a:lnRef>
          <a:fillRef idx="3">
            <a:schemeClr val="accent1"/>
          </a:fillRef>
          <a:effectRef idx="2">
            <a:schemeClr val="accent1"/>
          </a:effectRef>
          <a:fontRef idx="minor">
            <a:schemeClr val="lt1"/>
          </a:fontRef>
        </p:style>
        <p:txBody>
          <a:bodyPr>
            <a:normAutofit/>
          </a:bodyPr>
          <a:lstStyle/>
          <a:p>
            <a:pPr marL="0" indent="0" algn="ctr">
              <a:buNone/>
            </a:pPr>
            <a:r>
              <a:rPr lang="es-CO" sz="3600" dirty="0"/>
              <a:t>CONTROL DE CONVENCIONALIDAD</a:t>
            </a:r>
          </a:p>
        </p:txBody>
      </p:sp>
    </p:spTree>
    <p:extLst>
      <p:ext uri="{BB962C8B-B14F-4D97-AF65-F5344CB8AC3E}">
        <p14:creationId xmlns:p14="http://schemas.microsoft.com/office/powerpoint/2010/main" val="2286115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7B7A53D-9869-4D5F-A865-0815817A18DB}"/>
              </a:ext>
            </a:extLst>
          </p:cNvPr>
          <p:cNvSpPr>
            <a:spLocks noGrp="1"/>
          </p:cNvSpPr>
          <p:nvPr>
            <p:ph idx="1"/>
          </p:nvPr>
        </p:nvSpPr>
        <p:spPr>
          <a:xfrm>
            <a:off x="281540" y="528507"/>
            <a:ext cx="11672771" cy="5704514"/>
          </a:xfrm>
        </p:spPr>
        <p:style>
          <a:lnRef idx="1">
            <a:schemeClr val="accent1"/>
          </a:lnRef>
          <a:fillRef idx="3">
            <a:schemeClr val="accent1"/>
          </a:fillRef>
          <a:effectRef idx="2">
            <a:schemeClr val="accent1"/>
          </a:effectRef>
          <a:fontRef idx="minor">
            <a:schemeClr val="lt1"/>
          </a:fontRef>
        </p:style>
        <p:txBody>
          <a:bodyPr>
            <a:normAutofit lnSpcReduction="10000"/>
          </a:bodyPr>
          <a:lstStyle/>
          <a:p>
            <a:pPr marL="0" lvl="0" indent="0" algn="just">
              <a:lnSpc>
                <a:spcPct val="107000"/>
              </a:lnSpc>
              <a:buNone/>
            </a:pPr>
            <a:r>
              <a:rPr lang="es-CO" sz="2800" dirty="0">
                <a:effectLst/>
                <a:latin typeface="Times New Roman" panose="02020603050405020304" pitchFamily="18" charset="0"/>
                <a:ea typeface="Arial Unicode MS"/>
                <a:cs typeface="Times New Roman" panose="02020603050405020304" pitchFamily="18" charset="0"/>
              </a:rPr>
              <a:t>5. Aunque, en sus decisiones sobre “Falsos Positivos” se han fijado tanto parámetros procesales como sustanciales, en este texto se analizan tan solo los segundos, encontrándose que los principales temas en que se ha sentido su influencia son en materia de reparación integral, medias alternativas y la tipología de los daños inmateriales. </a:t>
            </a:r>
          </a:p>
          <a:p>
            <a:pPr marL="0" lvl="0" indent="0" algn="just">
              <a:lnSpc>
                <a:spcPct val="107000"/>
              </a:lnSpc>
              <a:buNone/>
            </a:pPr>
            <a:endParaRPr lang="es-CO" sz="2800" dirty="0">
              <a:latin typeface="Calibri" panose="020F0502020204030204" pitchFamily="34" charset="0"/>
              <a:ea typeface="Arial Unicode MS"/>
              <a:cs typeface="Times New Roman" panose="02020603050405020304" pitchFamily="18" charset="0"/>
            </a:endParaRPr>
          </a:p>
          <a:p>
            <a:pPr marL="0" lvl="0" indent="0" algn="just">
              <a:lnSpc>
                <a:spcPct val="107000"/>
              </a:lnSpc>
              <a:buNone/>
            </a:pPr>
            <a:r>
              <a:rPr lang="es-CO" sz="2800" dirty="0">
                <a:effectLst/>
                <a:latin typeface="Calibri" panose="020F0502020204030204" pitchFamily="34" charset="0"/>
                <a:ea typeface="Arial Unicode MS"/>
                <a:cs typeface="Times New Roman" panose="02020603050405020304" pitchFamily="18" charset="0"/>
              </a:rPr>
              <a:t>6. </a:t>
            </a:r>
            <a:r>
              <a:rPr lang="es-CO" sz="2800" dirty="0">
                <a:effectLst/>
                <a:latin typeface="Times New Roman" panose="02020603050405020304" pitchFamily="18" charset="0"/>
                <a:ea typeface="Arial Unicode MS"/>
                <a:cs typeface="Times New Roman" panose="02020603050405020304" pitchFamily="18" charset="0"/>
              </a:rPr>
              <a:t>En cuanto a la noción de reparación integral es indudable que su utilización en las providencias se ha venido fortaleciendo, siendo una parte que requiere análisis expreso en cada una de sus decisiones. Así, se ha entendido que la reparación no es una cuestión solamente económica; sino que, al contrario, busca la satisfacción de todos los aspectos de la vida de la víctima que fueron afectados.</a:t>
            </a:r>
          </a:p>
          <a:p>
            <a:endParaRPr lang="es-CO" dirty="0"/>
          </a:p>
        </p:txBody>
      </p:sp>
    </p:spTree>
    <p:extLst>
      <p:ext uri="{BB962C8B-B14F-4D97-AF65-F5344CB8AC3E}">
        <p14:creationId xmlns:p14="http://schemas.microsoft.com/office/powerpoint/2010/main" val="4075582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7B7A53D-9869-4D5F-A865-0815817A18DB}"/>
              </a:ext>
            </a:extLst>
          </p:cNvPr>
          <p:cNvSpPr>
            <a:spLocks noGrp="1"/>
          </p:cNvSpPr>
          <p:nvPr>
            <p:ph idx="1"/>
          </p:nvPr>
        </p:nvSpPr>
        <p:spPr>
          <a:xfrm>
            <a:off x="281540" y="528507"/>
            <a:ext cx="11672771" cy="5704514"/>
          </a:xfrm>
        </p:spPr>
        <p:style>
          <a:lnRef idx="1">
            <a:schemeClr val="accent1"/>
          </a:lnRef>
          <a:fillRef idx="3">
            <a:schemeClr val="accent1"/>
          </a:fillRef>
          <a:effectRef idx="2">
            <a:schemeClr val="accent1"/>
          </a:effectRef>
          <a:fontRef idx="minor">
            <a:schemeClr val="lt1"/>
          </a:fontRef>
        </p:style>
        <p:txBody>
          <a:bodyPr>
            <a:normAutofit/>
          </a:bodyPr>
          <a:lstStyle/>
          <a:p>
            <a:pPr marL="0" lvl="0" indent="0" algn="just">
              <a:lnSpc>
                <a:spcPct val="107000"/>
              </a:lnSpc>
              <a:buNone/>
            </a:pPr>
            <a:r>
              <a:rPr lang="es-CO" sz="2800" dirty="0">
                <a:latin typeface="Calibri" panose="020F0502020204030204" pitchFamily="34" charset="0"/>
                <a:ea typeface="Arial Unicode MS"/>
                <a:cs typeface="Times New Roman" panose="02020603050405020304" pitchFamily="18" charset="0"/>
              </a:rPr>
              <a:t>7. </a:t>
            </a:r>
            <a:r>
              <a:rPr lang="es-CO" sz="2800" dirty="0">
                <a:effectLst/>
                <a:latin typeface="Times New Roman" panose="02020603050405020304" pitchFamily="18" charset="0"/>
                <a:ea typeface="Arial Unicode MS"/>
                <a:cs typeface="Times New Roman" panose="02020603050405020304" pitchFamily="18" charset="0"/>
              </a:rPr>
              <a:t>Del mismo modo, se ve como se ha construido la posibilidad de incorporación de medias alternativas de reparación, las que pueden ser individuales tanto como colectivas. Concretamente, algunas de estas se pueden aplicar en los casos de ejecuciones extrajudiciales. </a:t>
            </a:r>
          </a:p>
          <a:p>
            <a:pPr marL="0" lvl="0" indent="0" algn="just">
              <a:lnSpc>
                <a:spcPct val="107000"/>
              </a:lnSpc>
              <a:buNone/>
            </a:pPr>
            <a:endParaRPr lang="es-CO" sz="2800" dirty="0">
              <a:effectLst/>
              <a:latin typeface="Times New Roman" panose="02020603050405020304" pitchFamily="18" charset="0"/>
              <a:ea typeface="Arial Unicode MS"/>
              <a:cs typeface="Times New Roman" panose="02020603050405020304" pitchFamily="18" charset="0"/>
            </a:endParaRPr>
          </a:p>
          <a:p>
            <a:pPr marL="0" lvl="0" indent="0" algn="just">
              <a:lnSpc>
                <a:spcPct val="107000"/>
              </a:lnSpc>
              <a:buNone/>
            </a:pPr>
            <a:r>
              <a:rPr lang="es-CO" sz="2800" dirty="0">
                <a:latin typeface="Calibri" panose="020F0502020204030204" pitchFamily="34" charset="0"/>
                <a:ea typeface="Arial Unicode MS"/>
                <a:cs typeface="Times New Roman" panose="02020603050405020304" pitchFamily="18" charset="0"/>
              </a:rPr>
              <a:t>8. </a:t>
            </a:r>
            <a:r>
              <a:rPr lang="es-CO" sz="2800" dirty="0">
                <a:effectLst/>
                <a:latin typeface="Times New Roman" panose="02020603050405020304" pitchFamily="18" charset="0"/>
                <a:ea typeface="Arial Unicode MS"/>
                <a:cs typeface="Times New Roman" panose="02020603050405020304" pitchFamily="18" charset="0"/>
              </a:rPr>
              <a:t>Adicionalmente, es tan clara la influencia de la jurisprudencia de la Corte Interamericana de Derechos Humanos en las decisiones del Consejo de Estado, que esta institución al realizar su unificación por medio de las ocho sentencias octillizas el 28 de agosto el 2014, estableció los tres siguientes tipos de daños: Daño a la salud, daño corporal y daños a bienes constitucional y convencionalmente protegidos.</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Tree>
    <p:extLst>
      <p:ext uri="{BB962C8B-B14F-4D97-AF65-F5344CB8AC3E}">
        <p14:creationId xmlns:p14="http://schemas.microsoft.com/office/powerpoint/2010/main" val="657341367"/>
      </p:ext>
    </p:extLst>
  </p:cSld>
  <p:clrMapOvr>
    <a:masterClrMapping/>
  </p:clrMapOvr>
</p:sld>
</file>

<file path=ppt/theme/theme1.xml><?xml version="1.0" encoding="utf-8"?>
<a:theme xmlns:a="http://schemas.openxmlformats.org/drawingml/2006/main" name="Sector">
  <a:themeElements>
    <a:clrScheme name="Sec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1004</TotalTime>
  <Words>2127</Words>
  <Application>Microsoft Office PowerPoint</Application>
  <PresentationFormat>Panorámica</PresentationFormat>
  <Paragraphs>38</Paragraphs>
  <Slides>13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Calibri</vt:lpstr>
      <vt:lpstr>Century Gothic</vt:lpstr>
      <vt:lpstr>Times New Roman</vt:lpstr>
      <vt:lpstr>Wingdings 3</vt:lpstr>
      <vt:lpstr>Sector</vt:lpstr>
      <vt:lpstr>RESPONSABILIDAD POR DAÑOS CAUSADOS POR ACTORES ARMADOS: EJÉRCITO, GUERRILLAS Y PARAMILITARES</vt:lpstr>
      <vt:lpstr>   De la jurisprudencia estudiada se puede observar cómo el Consejo de Estado de Colombia ha fijado un conjunto de reglas que permiten decir que en materia de daños causados por los actores armados hay profundas y coherentes decisiones.   1. La regla general será que el Estado colombiano responda patrimonialmente por los daños causados por los miembros de las fuerzas armadas; en cambio, por las lesiones causadas por grupos ilegales tendrá que haber alguna situación que comprometa al Estado para que exista la responsabilidad, aunque se puede observar cómo se ha ampliado.    2. La responsabilidad del Estado causada por los daños, teniendo en cuenta el tipo de actividad realizada por el grupo armado, se pueden clasificar en los siguientes subgrupos: (i) ataques a instalaciones oficiales provenientes de los grupos armados ilegales; (ii) ataques contra funcionarios públicos; (iii) enfrentamientos entre grupos armados en que interviene una entidad estatal; (iv) ataques indiscriminados contra la población; (v) ataques contra personas particulares por parte de grupos armados y (vi) particulares que fueron atacados al ser considerados colaboradores de los grupos armados. </vt:lpstr>
      <vt:lpstr>Presentación de PowerPoint</vt:lpstr>
      <vt:lpstr>Presentación de PowerPoint</vt:lpstr>
      <vt:lpstr>Presentación de PowerPoint</vt:lpstr>
      <vt:lpstr>Presentación de PowerPoint</vt:lpstr>
      <vt:lpstr>1. Existen diversos tipos de control que ejercen los jueces en sus providencias, los más tradicionales son el de legalidad y el de constitucionalidad. Sin embargo, en la actualidad se está consolidando una nueva categoría que es el control de convencionalidad.  2. El control de convencionalidad, desde la perspectiva del derecho administrativo colombiano, se puede definir como: un mecanismo de control de la actividad estatal que complementa a los tradicionales de legalidad y de constitucionalidad, que permite al juez administrativo incorporar en su decisión toda la normatividad necesaria, incluyendo la internacional, para dar la mejor respuesta posible a un caso concreto y así amparar plenamente los derechos de los asociados.   3. El Consejo de Estado es un organismo que ha impulsado mucho la figura del control de convencionalidad, al tener que conocer de los procesos de reparación directa contra el Estado colombiano por la violación de los Derechos Humanos de sus habitantes.    4. Específicamente, ha sido la Sección Tercera del Máximo Tribunal Administrativo quien ha incorporado en los últimos años los parámetros jurisprudenciales de la Corte Interamericana de Derechos Humanos, en sus sentencias, y por ende, se han aplicado en los casos de ejecuciones extrajudiciales.  </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Hugo Andres Arenas Mendoza</dc:creator>
  <cp:lastModifiedBy>hugo andres arenas mendoza</cp:lastModifiedBy>
  <cp:revision>90</cp:revision>
  <dcterms:created xsi:type="dcterms:W3CDTF">2021-02-17T22:18:31Z</dcterms:created>
  <dcterms:modified xsi:type="dcterms:W3CDTF">2025-08-06T14:30:30Z</dcterms:modified>
</cp:coreProperties>
</file>