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0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11166-7D79-42CB-8708-5E3CF50054DF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A8A3C-09AC-4B8B-BF52-AB35F8FA54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5748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515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538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1042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0353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6717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2057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0768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508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672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495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877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471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285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209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09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605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9A4F2-4A01-423B-982A-38E1B3CA9D88}" type="datetimeFigureOut">
              <a:rPr lang="es-CO" smtClean="0"/>
              <a:t>6/08/2025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5FDCFE-936B-4D71-8A72-6D6828656B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928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1654D-66DA-4833-B18C-4A1F441CD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1125415"/>
            <a:ext cx="9634545" cy="180066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dirty="0"/>
              <a:t>Responsabilidad medioambiental del Estado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60F7E3-9E8F-48A8-9F88-0C6EC2DDE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9634544" cy="10968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CO" sz="3200" b="1" dirty="0"/>
              <a:t>Hugo Andrés Arenas Mendoza</a:t>
            </a:r>
          </a:p>
          <a:p>
            <a:pPr algn="ctr"/>
            <a:r>
              <a:rPr lang="es-CO" dirty="0"/>
              <a:t>2025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04515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50B96-8336-4837-86C8-25CAF0AC1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755376"/>
            <a:ext cx="10933028" cy="140059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CO" i="1" dirty="0"/>
              <a:t>Clasificación de los daños al medio ambiente según Los recursos que se afecten.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73B09-D1BB-4338-AFBB-EBC96DACC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2756452"/>
            <a:ext cx="10933027" cy="36708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_tradnl" sz="2800" dirty="0">
                <a:solidFill>
                  <a:schemeClr val="tx1"/>
                </a:solidFill>
              </a:rPr>
              <a:t>1. Daños a las especies silvestres y hábitats. </a:t>
            </a:r>
            <a:endParaRPr lang="es-CO" sz="2800" dirty="0">
              <a:solidFill>
                <a:schemeClr val="tx1"/>
              </a:solidFill>
            </a:endParaRPr>
          </a:p>
          <a:p>
            <a:r>
              <a:rPr lang="es-ES_tradnl" sz="2800" dirty="0">
                <a:solidFill>
                  <a:schemeClr val="tx1"/>
                </a:solidFill>
              </a:rPr>
              <a:t>2. Daños a las aguas.</a:t>
            </a:r>
            <a:endParaRPr lang="es-CO" sz="2800" dirty="0">
              <a:solidFill>
                <a:schemeClr val="tx1"/>
              </a:solidFill>
            </a:endParaRPr>
          </a:p>
          <a:p>
            <a:r>
              <a:rPr lang="es-ES_tradnl" sz="2800" dirty="0">
                <a:solidFill>
                  <a:schemeClr val="tx1"/>
                </a:solidFill>
              </a:rPr>
              <a:t>3. Daños a los suelos. </a:t>
            </a:r>
            <a:endParaRPr lang="es-CO" sz="2800" dirty="0">
              <a:solidFill>
                <a:schemeClr val="tx1"/>
              </a:solidFill>
            </a:endParaRPr>
          </a:p>
          <a:p>
            <a:r>
              <a:rPr lang="es-ES_tradnl" sz="2800" dirty="0">
                <a:solidFill>
                  <a:schemeClr val="tx1"/>
                </a:solidFill>
              </a:rPr>
              <a:t>4. Daños al aire. </a:t>
            </a:r>
            <a:endParaRPr lang="es-CO" sz="2800" dirty="0">
              <a:solidFill>
                <a:schemeClr val="tx1"/>
              </a:solidFill>
            </a:endParaRPr>
          </a:p>
          <a:p>
            <a:r>
              <a:rPr lang="es-ES_tradnl" sz="2800" dirty="0">
                <a:solidFill>
                  <a:schemeClr val="tx1"/>
                </a:solidFill>
              </a:rPr>
              <a:t>5. Daños causados por la biotecnología ambiental. </a:t>
            </a:r>
            <a:endParaRPr lang="es-CO" sz="2800" dirty="0">
              <a:solidFill>
                <a:schemeClr val="tx1"/>
              </a:solidFill>
            </a:endParaRPr>
          </a:p>
          <a:p>
            <a:r>
              <a:rPr lang="es-ES_tradnl" sz="2800" dirty="0">
                <a:solidFill>
                  <a:schemeClr val="tx1"/>
                </a:solidFill>
              </a:rPr>
              <a:t>6. Daños al patrimonio de las personas.</a:t>
            </a:r>
            <a:endParaRPr lang="es-CO" sz="28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2090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650E2-9F07-49BA-AA03-BF7F31C22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25083"/>
            <a:ext cx="10984782" cy="133643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b="1" dirty="0"/>
              <a:t> II. AGENTE QUE PUEDA GENERAR LA RESPONSABILIDAD MEDIO AMBIENTAL ESTATAL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1057F0-8255-4F28-BE77-9DEE0F1B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096086"/>
            <a:ext cx="11336474" cy="433121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s-CO" sz="2400" b="1" dirty="0">
                <a:solidFill>
                  <a:schemeClr val="tx1"/>
                </a:solidFill>
              </a:rPr>
              <a:t>PERSONAS QUE PUEDEN GENERAR LA RESPONSABILIDAD ESTATAL MEDIOAMBIENTAL.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1. Órganos del sector central.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2. Descentralización Territorial. 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3. Descentralizadas por servicios.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4. Entidades con régimen especial.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5. Los particulares que desempeñan funciones administrativas. 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6. La responsabilidad pública por daños medioambientales causados por los grupos ilegales. 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7. El Estado como operador.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33171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171450-700C-4B41-8E10-827D0042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46" y="337932"/>
            <a:ext cx="11853644" cy="133986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b="1" dirty="0"/>
              <a:t>III. EL COMPORTAMIENTO DEL AGENTE EN LOS TÍTULOS DE IMPUTACIÓN DE LA RESPONSABILIDAD ESTATAL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5D1AD3-A04D-4A4A-9159-4C9299C99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4904" y="1929468"/>
            <a:ext cx="9481625" cy="45906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s-CO" sz="2200" dirty="0">
                <a:solidFill>
                  <a:schemeClr val="tx1"/>
                </a:solidFill>
              </a:rPr>
              <a:t>1. LOS TÍTULOS DE IMPUTACIÓN EN MATERIA MEDIOAMBIENTAL EN LA JURISPRUDENCIA DEL CONSEJO DE ESTADO DE COLOMBIA.</a:t>
            </a:r>
          </a:p>
          <a:p>
            <a:r>
              <a:rPr lang="es-CO" sz="2200" b="1" dirty="0">
                <a:solidFill>
                  <a:schemeClr val="tx1"/>
                </a:solidFill>
              </a:rPr>
              <a:t>1.1. Falla del servicio por acción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1.2 Falla del servicio por omisión.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1.3. Daño especial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1.4. Riesgo excepcional 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ES_tradnl" sz="2200" dirty="0">
                <a:solidFill>
                  <a:schemeClr val="tx1"/>
                </a:solidFill>
              </a:rPr>
              <a:t>2. LA TEORÍA DEL RIESGO EN LA RESPONSABILIDAD MEDIO AMBIENTAL ESTATAL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2.1. Riesgo creado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2.2. Riesgo aumentado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2.3. Riesgo no disminuido</a:t>
            </a:r>
            <a:endParaRPr lang="es-CO" sz="2200" dirty="0">
              <a:solidFill>
                <a:schemeClr val="tx1"/>
              </a:solidFill>
            </a:endParaRPr>
          </a:p>
          <a:p>
            <a:r>
              <a:rPr lang="es-CO" sz="2200" b="1" dirty="0">
                <a:solidFill>
                  <a:schemeClr val="tx1"/>
                </a:solidFill>
              </a:rPr>
              <a:t>2.4. El riesgo medio ambiental. </a:t>
            </a:r>
            <a:endParaRPr lang="es-CO" sz="22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8472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1790B-7F4C-41E6-86DF-6565371B2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927653"/>
            <a:ext cx="8596668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b="1" dirty="0"/>
              <a:t>IV. LA RELACIÓN DE CAUSALIDAD EN MATERIA MEDIO AMBIENTAL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237897-EB2E-44D5-B888-D0423284C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250316"/>
            <a:ext cx="8596668" cy="408167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fontAlgn="ctr"/>
            <a:r>
              <a:rPr lang="es-ES_tradnl" sz="2400" dirty="0">
                <a:solidFill>
                  <a:schemeClr val="tx1"/>
                </a:solidFill>
              </a:rPr>
              <a:t>1. CAUSALIDAD ADECUADA.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dirty="0">
                <a:solidFill>
                  <a:schemeClr val="tx1"/>
                </a:solidFill>
              </a:rPr>
              <a:t>2. IMPUTACIÓN OBJETIVA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b="1" dirty="0">
                <a:solidFill>
                  <a:schemeClr val="tx1"/>
                </a:solidFill>
              </a:rPr>
              <a:t>A. Riesgo general de la vida y la creación de un riesgo. 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b="1" dirty="0">
                <a:solidFill>
                  <a:schemeClr val="tx1"/>
                </a:solidFill>
              </a:rPr>
              <a:t>B. Incremento del riesgo. 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b="1" dirty="0">
                <a:solidFill>
                  <a:schemeClr val="tx1"/>
                </a:solidFill>
              </a:rPr>
              <a:t>C. Fin de protección de la norma.</a:t>
            </a:r>
            <a:r>
              <a:rPr lang="es-ES_tradnl" sz="2400" dirty="0">
                <a:solidFill>
                  <a:schemeClr val="tx1"/>
                </a:solidFill>
              </a:rPr>
              <a:t> 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b="1" dirty="0">
                <a:solidFill>
                  <a:schemeClr val="tx1"/>
                </a:solidFill>
              </a:rPr>
              <a:t>D. Prohibición de regreso y de la provocación. </a:t>
            </a:r>
            <a:endParaRPr lang="es-CO" sz="2400" dirty="0">
              <a:solidFill>
                <a:schemeClr val="tx1"/>
              </a:solidFill>
            </a:endParaRPr>
          </a:p>
          <a:p>
            <a:pPr fontAlgn="ctr"/>
            <a:r>
              <a:rPr lang="es-ES_tradnl" sz="2400" dirty="0">
                <a:solidFill>
                  <a:schemeClr val="tx1"/>
                </a:solidFill>
              </a:rPr>
              <a:t>3. TEORÍA DE LA PÉRDIDA DE OPORTUNIDAD COMO TEORÍA DE LA CAUSALIDAD PROBABILÍSTICA: TESIS DE LUIS MEDINA ALCOZ</a:t>
            </a:r>
            <a:endParaRPr lang="es-CO" sz="24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35124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2E7D1-BD34-4D5F-9CDD-F3466B63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9726"/>
            <a:ext cx="11075642" cy="11157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CO" sz="3200" dirty="0"/>
              <a:t>ROMPIMIENTO DEL NEXO CAUSAL EN LA RESPONSABILIDAD MEDIOAMBIENTAL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463309-146E-4F51-95D8-709211D47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652631"/>
            <a:ext cx="11075642" cy="50753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fontAlgn="ctr"/>
            <a:r>
              <a:rPr lang="es-CO" b="1" dirty="0">
                <a:solidFill>
                  <a:schemeClr val="tx1"/>
                </a:solidFill>
              </a:rPr>
              <a:t>1. La fuerza mayor y el caso fortuito </a:t>
            </a: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1.1. La fuerza mayor.</a:t>
            </a:r>
            <a:endParaRPr lang="es-CO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1.2. El caso fortuito. </a:t>
            </a:r>
          </a:p>
          <a:p>
            <a:pPr fontAlgn="ctr"/>
            <a:r>
              <a:rPr lang="es-ES_tradnl" b="1" dirty="0">
                <a:solidFill>
                  <a:schemeClr val="tx1"/>
                </a:solidFill>
              </a:rPr>
              <a:t>2.La culpa exclusiva de la víctima.</a:t>
            </a:r>
            <a:endParaRPr lang="es-CO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2.1. La conducta de la víctima no tuvo incidencia en la materialización del daño..</a:t>
            </a: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2.2. El rompimiento de la relación causal por la culpa exclusiva de la víctima.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2.3. La víctima tuvo una contribución parcial en la producción del evento.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2.4. El perjudicado no evitar las consecuencias sucesivas del daño, por lo que se acentúan.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CO" b="1" dirty="0">
                <a:solidFill>
                  <a:schemeClr val="tx1"/>
                </a:solidFill>
              </a:rPr>
              <a:t>3. El hecho o intervención del tercero.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3.1. Conducta del tercero que no tienen alguna incidencia en la producción del daño.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3.2. Comportamiento del tercero como única causal del daño.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3.3. La intervención del tercero modifica el desarrollo natural de los eventos.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3.4 El comportamiento de la víctima es imputable al ofensor.</a:t>
            </a:r>
            <a:endParaRPr lang="es-CO" sz="1800" dirty="0">
              <a:solidFill>
                <a:schemeClr val="tx1"/>
              </a:solidFill>
            </a:endParaRPr>
          </a:p>
          <a:p>
            <a:pPr fontAlgn="ctr"/>
            <a:r>
              <a:rPr lang="es-ES_tradnl" i="1" dirty="0">
                <a:solidFill>
                  <a:schemeClr val="tx1"/>
                </a:solidFill>
              </a:rPr>
              <a:t>3.5. La responsabilidad por actuaciones de grupos al margen de la ley.</a:t>
            </a:r>
            <a:endParaRPr lang="es-CO" sz="18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27592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55E522-124A-4D51-A012-2F698F3D4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47" y="176170"/>
            <a:ext cx="11811698" cy="6962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b="1" dirty="0"/>
              <a:t>1. LINEAMIENTOS INTERNACIONALES SOBRE MEDIO AMBIENTE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6EEF77-0A23-4C17-9073-1016EF2E9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94" y="1233182"/>
            <a:ext cx="11476139" cy="54486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CO" sz="2400" dirty="0"/>
              <a:t>1. LA “CONVENCIÓN AMERICANA DE DERECHOS HUMANOS DE 1969” O “PACTO DE SAN JÓSE”. </a:t>
            </a:r>
          </a:p>
          <a:p>
            <a:pPr algn="just"/>
            <a:r>
              <a:rPr lang="es-CO" sz="2400" dirty="0"/>
              <a:t>2. LA “CONFERENCIA DE NACIONES UNIDAS SOBRE EL MEDIO AMBIENTE HUMANO DE 1972” O “CONFERENCIA DE ESTOCOLMO”.</a:t>
            </a:r>
          </a:p>
          <a:p>
            <a:pPr algn="just"/>
            <a:r>
              <a:rPr lang="es-CO" sz="2400" dirty="0"/>
              <a:t>3. “PROTOCOLO ADICIONAL A LA CONVENCIÓN AMERICANA SOBRE DERECHOS HUMANOS EN MATERIA DE DERECHOS ECONÓMICOS, SOCIALES Y CULTURALES DE 1977”. </a:t>
            </a:r>
          </a:p>
          <a:p>
            <a:pPr algn="just"/>
            <a:r>
              <a:rPr lang="es-CO" sz="2400" dirty="0"/>
              <a:t>4. LA DECLARACIÓN DE RIO SOBRE MEDIO AMBIENTE DE 1992</a:t>
            </a:r>
          </a:p>
          <a:p>
            <a:pPr algn="just"/>
            <a:r>
              <a:rPr lang="es-CO" sz="2400" dirty="0"/>
              <a:t>5. OBJETIVOS DEL DESARROLLO DEL MILENIO DEL AÑO 2000.</a:t>
            </a:r>
            <a:r>
              <a:rPr lang="es-CO" sz="2400" b="1" dirty="0"/>
              <a:t> </a:t>
            </a:r>
            <a:endParaRPr lang="es-CO" sz="2400" dirty="0"/>
          </a:p>
          <a:p>
            <a:pPr algn="just"/>
            <a:r>
              <a:rPr lang="es-CO" sz="2400" dirty="0"/>
              <a:t>6. CUMBRE MUNDIAL DE JOHANNESBURGO DE 2002. </a:t>
            </a:r>
          </a:p>
          <a:p>
            <a:pPr algn="just"/>
            <a:r>
              <a:rPr lang="es-CO" sz="2400" dirty="0"/>
              <a:t>7. LA SEGUNDA CUMBRE DE RIO DE JANEIRO DE 2012 O RIO + 20. </a:t>
            </a:r>
          </a:p>
          <a:p>
            <a:pPr algn="just"/>
            <a:r>
              <a:rPr lang="es-CO" sz="2400" dirty="0"/>
              <a:t>8. LA AGENDA 2030 DE NUEVA YORK.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2873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7D08B8-8F01-4F45-A548-0B509D95567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CO" b="1" dirty="0"/>
              <a:t>NORMATIVIDAD MEDIO AMBIENTAL EN EL DERECHO COLOMBIANO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3061B-B9E0-46AC-8927-01966A0012B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s-CO" sz="2800" dirty="0"/>
              <a:t>1. EL DECRETO-LEY 2811 DE 1974 O CÓDIGO NACIONAL DE RECURSOS RENOVABLES Y DE PROTECCIÓN AL MEDIO AMBIENTE. </a:t>
            </a:r>
          </a:p>
          <a:p>
            <a:pPr algn="just"/>
            <a:r>
              <a:rPr lang="es-CO" sz="2800" b="1" dirty="0"/>
              <a:t>1.1. El título preliminar </a:t>
            </a:r>
            <a:endParaRPr lang="es-CO" sz="2800" dirty="0"/>
          </a:p>
          <a:p>
            <a:pPr algn="just"/>
            <a:r>
              <a:rPr lang="es-CO" sz="2800" b="1" dirty="0"/>
              <a:t>1.2. El contenido de los libros Primero: Del ambiente y Segundo: De la propiedad, uso e influencia ambiental de los recursos naturales renovables.  </a:t>
            </a:r>
            <a:endParaRPr lang="es-CO" sz="28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603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FC1BF-A11F-4F0D-83D3-29D3ED9B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782" y="209725"/>
            <a:ext cx="11526473" cy="141773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CO" dirty="0"/>
              <a:t>EL MEDIO AMBIENTE EN LA CONSTITUCIÓN POLÍTICA DE LA REPÚBLICA DE COLOMBIA DE 1991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F2965C-A099-4D5D-93BB-09E275FFB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782" y="1853967"/>
            <a:ext cx="11526473" cy="48648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es-CO" b="1" dirty="0">
                <a:solidFill>
                  <a:schemeClr val="tx1"/>
                </a:solidFill>
              </a:rPr>
              <a:t>3.1. Obligación de proteger el medio ambiente.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3.2. La atención en salud y el saneamiento ambiental son servicios públicos a cargo del Estado.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3.3. Las limitaciones al derecho a la propiedad privada y sus funciones tanto social como ecológica.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3.4.  Los bienes de uso público y los parques naturales.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3.5. El derecho constitucional al medio ambiente.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3.6. La obligación estatal de planificar el manejo y aprovechamiento de los recursos naturales.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3.7. La responsabilidad patrimonial extracontractual estatal por vulneración al medio ambiente.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3.8. la incorporación de los tratados y convenios ratificados por el Congreso sobre Derechos Humanos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3.9. Todas las personas deben proteger los recursos naturales y contribuir al mantenimiento de un ambiente sano.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3.10. El estado de excepción de emergencia ecológica.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3.11. La propiedad estatal del subsuelo y de los recursos naturales no renovables. 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3.12. La dirección económica corresponde al Estado.</a:t>
            </a:r>
            <a:endParaRPr lang="es-CO" dirty="0">
              <a:solidFill>
                <a:schemeClr val="tx1"/>
              </a:solidFill>
            </a:endParaRPr>
          </a:p>
          <a:p>
            <a:pPr algn="just"/>
            <a:r>
              <a:rPr lang="es-CO" b="1" dirty="0">
                <a:solidFill>
                  <a:schemeClr val="tx1"/>
                </a:solidFill>
              </a:rPr>
              <a:t>3.13. Una de las principales finalidades del Estado es la solución de las necesidades insatisfechas como la salud, el saneamiento ambiental o el agua potable.</a:t>
            </a:r>
            <a:endParaRPr lang="es-CO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3260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F019D-4FA7-429F-935E-642EDCDA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75862"/>
            <a:ext cx="10622636" cy="7334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CO" dirty="0"/>
              <a:t>LEY 99 DE 1993 O DEL MEDIO AMBIENTE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1B9987-3265-4EA7-9245-4F42F8301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842051"/>
            <a:ext cx="10622635" cy="447923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r>
              <a:rPr lang="es-CO" sz="2800" b="1" dirty="0">
                <a:solidFill>
                  <a:schemeClr val="tx1"/>
                </a:solidFill>
              </a:rPr>
              <a:t>1. Lineamientos sobre política ambiental en Colombia.</a:t>
            </a:r>
            <a:endParaRPr lang="es-CO" sz="2800" dirty="0">
              <a:solidFill>
                <a:schemeClr val="tx1"/>
              </a:solidFill>
            </a:endParaRPr>
          </a:p>
          <a:p>
            <a:pPr lvl="1"/>
            <a:r>
              <a:rPr lang="es-CO" sz="2800" b="1" dirty="0">
                <a:solidFill>
                  <a:schemeClr val="tx1"/>
                </a:solidFill>
              </a:rPr>
              <a:t>2. Entidades medioambientales en Colombia.</a:t>
            </a:r>
            <a:endParaRPr lang="es-CO" sz="2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</a:rPr>
              <a:t>Ministerio del Medio Ambiente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</a:rPr>
              <a:t>El Sistema Nacional Ambiental SINA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</a:rPr>
              <a:t>El Consejo Nacional Ambiental.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</a:rPr>
              <a:t>Las entidades técnicas adscritas y vinculadas al Ministerio del Medio Ambiente.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chemeClr val="tx1"/>
                </a:solidFill>
              </a:rPr>
              <a:t>De las Corporaciones Autónomas Regionales. </a:t>
            </a:r>
          </a:p>
          <a:p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60658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C8642-91E0-4CEB-9984-574B0116A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583098"/>
            <a:ext cx="10865916" cy="12037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CO" sz="3100" dirty="0"/>
              <a:t>1. LAS FUNCIONES DE LA RESPONSABILIDAD ESTATAL POR LOS DAÑOS CAUSADOS AL MEDIO AMBIENTE. 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868605-92BC-4008-BBA5-C80AE98C7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2172749"/>
            <a:ext cx="10865915" cy="41021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 fontAlgn="ctr"/>
            <a:r>
              <a:rPr lang="es-ES_tradnl" sz="3200" b="1" dirty="0">
                <a:solidFill>
                  <a:schemeClr val="tx1"/>
                </a:solidFill>
              </a:rPr>
              <a:t>1. La función punitiva en el derecho medioambiental</a:t>
            </a:r>
            <a:endParaRPr lang="es-CO" sz="3200" dirty="0">
              <a:solidFill>
                <a:schemeClr val="tx1"/>
              </a:solidFill>
            </a:endParaRPr>
          </a:p>
          <a:p>
            <a:pPr lvl="1" fontAlgn="ctr"/>
            <a:r>
              <a:rPr lang="es-ES_tradnl" sz="3200" b="1" dirty="0">
                <a:solidFill>
                  <a:schemeClr val="tx1"/>
                </a:solidFill>
              </a:rPr>
              <a:t>2. La función preventiva en la responsabilidad pública del medio ambiente. </a:t>
            </a:r>
          </a:p>
          <a:p>
            <a:pPr lvl="1" fontAlgn="ctr"/>
            <a:r>
              <a:rPr lang="es-ES_tradnl" sz="3200" b="1" dirty="0">
                <a:solidFill>
                  <a:schemeClr val="tx1"/>
                </a:solidFill>
              </a:rPr>
              <a:t>3. La función control social en la responsabilidad estatal medioambiental.  </a:t>
            </a:r>
          </a:p>
          <a:p>
            <a:pPr lvl="1" fontAlgn="ctr"/>
            <a:r>
              <a:rPr lang="es-ES_tradnl" sz="3200" b="1" dirty="0">
                <a:solidFill>
                  <a:schemeClr val="tx1"/>
                </a:solidFill>
              </a:rPr>
              <a:t>4. La reparación integral de los daños medioambientales.    </a:t>
            </a:r>
            <a:endParaRPr lang="es-CO" sz="32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29859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1ED77-4F62-4D08-9ED3-0E3A4CA4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78841"/>
            <a:ext cx="10924639" cy="141774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CO" dirty="0"/>
              <a:t>LOS PRINCIPIOS DE LA RESPONSABILIDAD MEDIO AMBIENTAL EN COLOMBIA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00D70D-2D77-4F83-A4FF-7DFC522DE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382473"/>
            <a:ext cx="10924638" cy="401832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s-CO" sz="4800" dirty="0">
                <a:solidFill>
                  <a:schemeClr val="tx1"/>
                </a:solidFill>
              </a:rPr>
              <a:t>1. Principio de prevención.</a:t>
            </a:r>
          </a:p>
          <a:p>
            <a:r>
              <a:rPr lang="es-CO" sz="4800" dirty="0">
                <a:solidFill>
                  <a:schemeClr val="tx1"/>
                </a:solidFill>
              </a:rPr>
              <a:t>2. El principio de precaución. </a:t>
            </a:r>
          </a:p>
          <a:p>
            <a:r>
              <a:rPr lang="es-CO" sz="4800" dirty="0">
                <a:solidFill>
                  <a:schemeClr val="tx1"/>
                </a:solidFill>
              </a:rPr>
              <a:t>3. Quien contamina paga y restaura. </a:t>
            </a:r>
          </a:p>
          <a:p>
            <a:r>
              <a:rPr lang="es-CO" sz="4800" dirty="0">
                <a:solidFill>
                  <a:schemeClr val="tx1"/>
                </a:solidFill>
              </a:rPr>
              <a:t>4. Principio de responsabilidad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5533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102C4-1996-4C0A-B2F9-9B0F7D2D9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75861"/>
            <a:ext cx="8596668" cy="165469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cap="all" dirty="0"/>
              <a:t>El régimen de responsabilidad extracontractual patrimonial del Estado en Colombia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38C3E9-2E16-446C-A3DD-539F81AD7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504661"/>
            <a:ext cx="8596668" cy="38033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s-CO" sz="2800" dirty="0">
                <a:solidFill>
                  <a:schemeClr val="tx1"/>
                </a:solidFill>
              </a:rPr>
              <a:t>“Art.90. El Estado responderá patrimonialmente por los daños antijurídicos que le sean imputables, causados por la acción o la omisión de las autoridades públicas.</a:t>
            </a:r>
          </a:p>
          <a:p>
            <a:pPr algn="just"/>
            <a:r>
              <a:rPr lang="es-CO" sz="2800" dirty="0">
                <a:solidFill>
                  <a:schemeClr val="tx1"/>
                </a:solidFill>
              </a:rPr>
              <a:t>En el evento de ser condenado el Estado a la reparación patrimonial de uno de tales daños, que haya sido consecuencia de la conducta dolosa o gravemente culposa de un agente suyo, aquél deberá repetir contra éste”.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165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57C90-7EEB-4C78-AAA9-DAE91B1B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35561"/>
            <a:ext cx="10857527" cy="146807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CO" dirty="0"/>
              <a:t>ELEMENTOS DE LA RESPONSABILIDAD ESTATAL EN COLOMBIA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BBD7CB-CE1E-439E-AC5C-3DCC8784D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2357307"/>
            <a:ext cx="10941417" cy="39931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CO" sz="3600" dirty="0">
                <a:solidFill>
                  <a:schemeClr val="tx1"/>
                </a:solidFill>
              </a:rPr>
              <a:t>1. DAÑO</a:t>
            </a:r>
          </a:p>
          <a:p>
            <a:pPr algn="just"/>
            <a:r>
              <a:rPr lang="es-CO" sz="3600" dirty="0">
                <a:solidFill>
                  <a:schemeClr val="tx1"/>
                </a:solidFill>
              </a:rPr>
              <a:t>2. AGENTE QUE PUEDA GENERAR LA RESPONSABILIDAD ESTATAL</a:t>
            </a:r>
          </a:p>
          <a:p>
            <a:pPr algn="just"/>
            <a:r>
              <a:rPr lang="es-CO" sz="3600" dirty="0">
                <a:solidFill>
                  <a:schemeClr val="tx1"/>
                </a:solidFill>
              </a:rPr>
              <a:t>3. COMPORTAMIENTO DEL AGENTE (CON CULPA O SIN CULPA)</a:t>
            </a:r>
          </a:p>
          <a:p>
            <a:pPr algn="just"/>
            <a:r>
              <a:rPr lang="es-CO" sz="3600" dirty="0">
                <a:solidFill>
                  <a:schemeClr val="tx1"/>
                </a:solidFill>
              </a:rPr>
              <a:t>4. RELACIÓN DE CAUSALIDAD O DE IMPUTÁCIÓN</a:t>
            </a:r>
          </a:p>
          <a:p>
            <a:endParaRPr lang="es-CO" dirty="0"/>
          </a:p>
          <a:p>
            <a:pPr marL="457200" indent="-4572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824142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989</TotalTime>
  <Words>1155</Words>
  <Application>Microsoft Office PowerPoint</Application>
  <PresentationFormat>Panorámica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Faceta</vt:lpstr>
      <vt:lpstr>Responsabilidad medioambiental del Estado</vt:lpstr>
      <vt:lpstr>1. LINEAMIENTOS INTERNACIONALES SOBRE MEDIO AMBIENTE </vt:lpstr>
      <vt:lpstr>NORMATIVIDAD MEDIO AMBIENTAL EN EL DERECHO COLOMBIANO</vt:lpstr>
      <vt:lpstr>EL MEDIO AMBIENTE EN LA CONSTITUCIÓN POLÍTICA DE LA REPÚBLICA DE COLOMBIA DE 1991</vt:lpstr>
      <vt:lpstr>LEY 99 DE 1993 O DEL MEDIO AMBIENTE</vt:lpstr>
      <vt:lpstr>1. LAS FUNCIONES DE LA RESPONSABILIDAD ESTATAL POR LOS DAÑOS CAUSADOS AL MEDIO AMBIENTE. </vt:lpstr>
      <vt:lpstr>LOS PRINCIPIOS DE LA RESPONSABILIDAD MEDIO AMBIENTAL EN COLOMBIA</vt:lpstr>
      <vt:lpstr>El régimen de responsabilidad extracontractual patrimonial del Estado en Colombia</vt:lpstr>
      <vt:lpstr>ELEMENTOS DE LA RESPONSABILIDAD ESTATAL EN COLOMBIA</vt:lpstr>
      <vt:lpstr>Clasificación de los daños al medio ambiente según Los recursos que se afecten.</vt:lpstr>
      <vt:lpstr> II. AGENTE QUE PUEDA GENERAR LA RESPONSABILIDAD MEDIO AMBIENTAL ESTATAL</vt:lpstr>
      <vt:lpstr>III. EL COMPORTAMIENTO DEL AGENTE EN LOS TÍTULOS DE IMPUTACIÓN DE LA RESPONSABILIDAD ESTATAL</vt:lpstr>
      <vt:lpstr>IV. LA RELACIÓN DE CAUSALIDAD EN MATERIA MEDIO AMBIENTAL</vt:lpstr>
      <vt:lpstr>ROMPIMIENTO DEL NEXO CAUSAL EN LA RESPONSABILIDAD MEDIOAMBIENTAL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Andres</dc:creator>
  <cp:lastModifiedBy>hugo andres arenas mendoza</cp:lastModifiedBy>
  <cp:revision>134</cp:revision>
  <dcterms:created xsi:type="dcterms:W3CDTF">2020-04-28T21:57:04Z</dcterms:created>
  <dcterms:modified xsi:type="dcterms:W3CDTF">2025-08-06T14:37:38Z</dcterms:modified>
</cp:coreProperties>
</file>