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2" d="100"/>
          <a:sy n="102" d="100"/>
        </p:scale>
        <p:origin x="954"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8842F96F-8BBB-49A1-8796-EF1053C3A1DA}" type="datetimeFigureOut">
              <a:rPr lang="es-CO" smtClean="0"/>
              <a:t>6/08/2025</a:t>
            </a:fld>
            <a:endParaRPr lang="es-CO"/>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s-CO"/>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743B02B-4188-40DE-9AE9-5DA72A0572F2}" type="slidenum">
              <a:rPr lang="es-CO" smtClean="0"/>
              <a:t>‹Nº›</a:t>
            </a:fld>
            <a:endParaRPr lang="es-CO"/>
          </a:p>
        </p:txBody>
      </p:sp>
    </p:spTree>
    <p:extLst>
      <p:ext uri="{BB962C8B-B14F-4D97-AF65-F5344CB8AC3E}">
        <p14:creationId xmlns:p14="http://schemas.microsoft.com/office/powerpoint/2010/main" val="3936987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8842F96F-8BBB-49A1-8796-EF1053C3A1DA}" type="datetimeFigureOut">
              <a:rPr lang="es-CO" smtClean="0"/>
              <a:t>6/08/2025</a:t>
            </a:fld>
            <a:endParaRPr lang="es-CO"/>
          </a:p>
        </p:txBody>
      </p:sp>
      <p:sp>
        <p:nvSpPr>
          <p:cNvPr id="6" name="Footer Placeholder 5"/>
          <p:cNvSpPr>
            <a:spLocks noGrp="1"/>
          </p:cNvSpPr>
          <p:nvPr>
            <p:ph type="ftr" sz="quarter" idx="11"/>
          </p:nvPr>
        </p:nvSpPr>
        <p:spPr/>
        <p:txBody>
          <a:bodyPr/>
          <a:lstStyle/>
          <a:p>
            <a:endParaRPr lang="es-CO"/>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743B02B-4188-40DE-9AE9-5DA72A0572F2}" type="slidenum">
              <a:rPr lang="es-CO" smtClean="0"/>
              <a:t>‹Nº›</a:t>
            </a:fld>
            <a:endParaRPr lang="es-CO"/>
          </a:p>
        </p:txBody>
      </p:sp>
    </p:spTree>
    <p:extLst>
      <p:ext uri="{BB962C8B-B14F-4D97-AF65-F5344CB8AC3E}">
        <p14:creationId xmlns:p14="http://schemas.microsoft.com/office/powerpoint/2010/main" val="628263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ítulo y descripció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s-ES"/>
              <a:t>Haga clic para modificar el estilo de título del patrón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8842F96F-8BBB-49A1-8796-EF1053C3A1DA}" type="datetimeFigureOut">
              <a:rPr lang="es-CO" smtClean="0"/>
              <a:t>6/08/2025</a:t>
            </a:fld>
            <a:endParaRPr lang="es-CO"/>
          </a:p>
        </p:txBody>
      </p:sp>
      <p:sp>
        <p:nvSpPr>
          <p:cNvPr id="5" name="Footer Placeholder 4"/>
          <p:cNvSpPr>
            <a:spLocks noGrp="1"/>
          </p:cNvSpPr>
          <p:nvPr>
            <p:ph type="ftr" sz="quarter" idx="11"/>
          </p:nvPr>
        </p:nvSpPr>
        <p:spPr/>
        <p:txBody>
          <a:bodyPr/>
          <a:lstStyle/>
          <a:p>
            <a:endParaRPr lang="es-CO"/>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743B02B-4188-40DE-9AE9-5DA72A0572F2}" type="slidenum">
              <a:rPr lang="es-CO" smtClean="0"/>
              <a:t>‹Nº›</a:t>
            </a:fld>
            <a:endParaRPr lang="es-CO"/>
          </a:p>
        </p:txBody>
      </p:sp>
    </p:spTree>
    <p:extLst>
      <p:ext uri="{BB962C8B-B14F-4D97-AF65-F5344CB8AC3E}">
        <p14:creationId xmlns:p14="http://schemas.microsoft.com/office/powerpoint/2010/main" val="33462905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 con descripció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s-ES"/>
              <a:t>Haga clic para modificar el estilo de título del patrón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8842F96F-8BBB-49A1-8796-EF1053C3A1DA}" type="datetimeFigureOut">
              <a:rPr lang="es-CO" smtClean="0"/>
              <a:t>6/08/2025</a:t>
            </a:fld>
            <a:endParaRPr lang="es-CO"/>
          </a:p>
        </p:txBody>
      </p:sp>
      <p:sp>
        <p:nvSpPr>
          <p:cNvPr id="5" name="Footer Placeholder 4"/>
          <p:cNvSpPr>
            <a:spLocks noGrp="1"/>
          </p:cNvSpPr>
          <p:nvPr>
            <p:ph type="ftr" sz="quarter" idx="11"/>
          </p:nvPr>
        </p:nvSpPr>
        <p:spPr/>
        <p:txBody>
          <a:bodyPr/>
          <a:lstStyle/>
          <a:p>
            <a:endParaRPr lang="es-CO"/>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743B02B-4188-40DE-9AE9-5DA72A0572F2}" type="slidenum">
              <a:rPr lang="es-CO" smtClean="0"/>
              <a:t>‹Nº›</a:t>
            </a:fld>
            <a:endParaRPr lang="es-CO"/>
          </a:p>
        </p:txBody>
      </p:sp>
    </p:spTree>
    <p:extLst>
      <p:ext uri="{BB962C8B-B14F-4D97-AF65-F5344CB8AC3E}">
        <p14:creationId xmlns:p14="http://schemas.microsoft.com/office/powerpoint/2010/main" val="21272518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Tarjeta de nombr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8842F96F-8BBB-49A1-8796-EF1053C3A1DA}" type="datetimeFigureOut">
              <a:rPr lang="es-CO" smtClean="0"/>
              <a:t>6/08/2025</a:t>
            </a:fld>
            <a:endParaRPr lang="es-CO"/>
          </a:p>
        </p:txBody>
      </p:sp>
      <p:sp>
        <p:nvSpPr>
          <p:cNvPr id="5" name="Footer Placeholder 4"/>
          <p:cNvSpPr>
            <a:spLocks noGrp="1"/>
          </p:cNvSpPr>
          <p:nvPr>
            <p:ph type="ftr" sz="quarter" idx="11"/>
          </p:nvPr>
        </p:nvSpPr>
        <p:spPr/>
        <p:txBody>
          <a:bodyPr/>
          <a:lstStyle/>
          <a:p>
            <a:endParaRPr lang="es-CO"/>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743B02B-4188-40DE-9AE9-5DA72A0572F2}" type="slidenum">
              <a:rPr lang="es-CO" smtClean="0"/>
              <a:t>‹Nº›</a:t>
            </a:fld>
            <a:endParaRPr lang="es-CO"/>
          </a:p>
        </p:txBody>
      </p:sp>
    </p:spTree>
    <p:extLst>
      <p:ext uri="{BB962C8B-B14F-4D97-AF65-F5344CB8AC3E}">
        <p14:creationId xmlns:p14="http://schemas.microsoft.com/office/powerpoint/2010/main" val="33130371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842F96F-8BBB-49A1-8796-EF1053C3A1DA}" type="datetimeFigureOut">
              <a:rPr lang="es-CO" smtClean="0"/>
              <a:t>6/08/2025</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6743B02B-4188-40DE-9AE9-5DA72A0572F2}" type="slidenum">
              <a:rPr lang="es-CO" smtClean="0"/>
              <a:t>‹Nº›</a:t>
            </a:fld>
            <a:endParaRPr lang="es-CO"/>
          </a:p>
        </p:txBody>
      </p:sp>
    </p:spTree>
    <p:extLst>
      <p:ext uri="{BB962C8B-B14F-4D97-AF65-F5344CB8AC3E}">
        <p14:creationId xmlns:p14="http://schemas.microsoft.com/office/powerpoint/2010/main" val="26940677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842F96F-8BBB-49A1-8796-EF1053C3A1DA}" type="datetimeFigureOut">
              <a:rPr lang="es-CO" smtClean="0"/>
              <a:t>6/08/2025</a:t>
            </a:fld>
            <a:endParaRPr lang="es-CO"/>
          </a:p>
        </p:txBody>
      </p:sp>
      <p:sp>
        <p:nvSpPr>
          <p:cNvPr id="8" name="Footer Placeholder 7"/>
          <p:cNvSpPr>
            <a:spLocks noGrp="1"/>
          </p:cNvSpPr>
          <p:nvPr>
            <p:ph type="ftr" sz="quarter" idx="11"/>
          </p:nvPr>
        </p:nvSpPr>
        <p:spPr>
          <a:xfrm>
            <a:off x="561111" y="6391838"/>
            <a:ext cx="3644282" cy="304801"/>
          </a:xfrm>
        </p:spPr>
        <p:txBody>
          <a:bodyPr/>
          <a:lstStyle/>
          <a:p>
            <a:endParaRPr lang="es-CO"/>
          </a:p>
        </p:txBody>
      </p:sp>
      <p:sp>
        <p:nvSpPr>
          <p:cNvPr id="9" name="Slide Number Placeholder 8"/>
          <p:cNvSpPr>
            <a:spLocks noGrp="1"/>
          </p:cNvSpPr>
          <p:nvPr>
            <p:ph type="sldNum" sz="quarter" idx="12"/>
          </p:nvPr>
        </p:nvSpPr>
        <p:spPr/>
        <p:txBody>
          <a:bodyPr/>
          <a:lstStyle/>
          <a:p>
            <a:fld id="{6743B02B-4188-40DE-9AE9-5DA72A0572F2}" type="slidenum">
              <a:rPr lang="es-CO" smtClean="0"/>
              <a:t>‹Nº›</a:t>
            </a:fld>
            <a:endParaRPr lang="es-CO"/>
          </a:p>
        </p:txBody>
      </p:sp>
    </p:spTree>
    <p:extLst>
      <p:ext uri="{BB962C8B-B14F-4D97-AF65-F5344CB8AC3E}">
        <p14:creationId xmlns:p14="http://schemas.microsoft.com/office/powerpoint/2010/main" val="26325929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8842F96F-8BBB-49A1-8796-EF1053C3A1DA}" type="datetimeFigureOut">
              <a:rPr lang="es-CO" smtClean="0"/>
              <a:t>6/08/2025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6743B02B-4188-40DE-9AE9-5DA72A0572F2}" type="slidenum">
              <a:rPr lang="es-CO" smtClean="0"/>
              <a:t>‹Nº›</a:t>
            </a:fld>
            <a:endParaRPr lang="es-CO"/>
          </a:p>
        </p:txBody>
      </p:sp>
    </p:spTree>
    <p:extLst>
      <p:ext uri="{BB962C8B-B14F-4D97-AF65-F5344CB8AC3E}">
        <p14:creationId xmlns:p14="http://schemas.microsoft.com/office/powerpoint/2010/main" val="31592113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8842F96F-8BBB-49A1-8796-EF1053C3A1DA}" type="datetimeFigureOut">
              <a:rPr lang="es-CO" smtClean="0"/>
              <a:t>6/08/2025</a:t>
            </a:fld>
            <a:endParaRPr lang="es-CO"/>
          </a:p>
        </p:txBody>
      </p:sp>
      <p:sp>
        <p:nvSpPr>
          <p:cNvPr id="5" name="Footer Placeholder 4"/>
          <p:cNvSpPr>
            <a:spLocks noGrp="1"/>
          </p:cNvSpPr>
          <p:nvPr>
            <p:ph type="ftr" sz="quarter" idx="11"/>
          </p:nvPr>
        </p:nvSpPr>
        <p:spPr/>
        <p:txBody>
          <a:bodyPr/>
          <a:lstStyle/>
          <a:p>
            <a:endParaRPr lang="es-CO"/>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743B02B-4188-40DE-9AE9-5DA72A0572F2}" type="slidenum">
              <a:rPr lang="es-CO" smtClean="0"/>
              <a:t>‹Nº›</a:t>
            </a:fld>
            <a:endParaRPr lang="es-CO"/>
          </a:p>
        </p:txBody>
      </p:sp>
    </p:spTree>
    <p:extLst>
      <p:ext uri="{BB962C8B-B14F-4D97-AF65-F5344CB8AC3E}">
        <p14:creationId xmlns:p14="http://schemas.microsoft.com/office/powerpoint/2010/main" val="2453457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842F96F-8BBB-49A1-8796-EF1053C3A1DA}" type="datetimeFigureOut">
              <a:rPr lang="es-CO" smtClean="0"/>
              <a:t>6/08/2025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6743B02B-4188-40DE-9AE9-5DA72A0572F2}" type="slidenum">
              <a:rPr lang="es-CO" smtClean="0"/>
              <a:t>‹Nº›</a:t>
            </a:fld>
            <a:endParaRPr lang="es-CO"/>
          </a:p>
        </p:txBody>
      </p:sp>
    </p:spTree>
    <p:extLst>
      <p:ext uri="{BB962C8B-B14F-4D97-AF65-F5344CB8AC3E}">
        <p14:creationId xmlns:p14="http://schemas.microsoft.com/office/powerpoint/2010/main" val="1702334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8842F96F-8BBB-49A1-8796-EF1053C3A1DA}" type="datetimeFigureOut">
              <a:rPr lang="es-CO" smtClean="0"/>
              <a:t>6/08/2025</a:t>
            </a:fld>
            <a:endParaRPr lang="es-CO"/>
          </a:p>
        </p:txBody>
      </p:sp>
      <p:sp>
        <p:nvSpPr>
          <p:cNvPr id="5" name="Footer Placeholder 4"/>
          <p:cNvSpPr>
            <a:spLocks noGrp="1"/>
          </p:cNvSpPr>
          <p:nvPr>
            <p:ph type="ftr" sz="quarter" idx="11"/>
          </p:nvPr>
        </p:nvSpPr>
        <p:spPr/>
        <p:txBody>
          <a:bodyPr/>
          <a:lstStyle/>
          <a:p>
            <a:endParaRPr lang="es-CO"/>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743B02B-4188-40DE-9AE9-5DA72A0572F2}" type="slidenum">
              <a:rPr lang="es-CO" smtClean="0"/>
              <a:t>‹Nº›</a:t>
            </a:fld>
            <a:endParaRPr lang="es-CO"/>
          </a:p>
        </p:txBody>
      </p:sp>
    </p:spTree>
    <p:extLst>
      <p:ext uri="{BB962C8B-B14F-4D97-AF65-F5344CB8AC3E}">
        <p14:creationId xmlns:p14="http://schemas.microsoft.com/office/powerpoint/2010/main" val="4043151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8842F96F-8BBB-49A1-8796-EF1053C3A1DA}" type="datetimeFigureOut">
              <a:rPr lang="es-CO" smtClean="0"/>
              <a:t>6/08/2025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6743B02B-4188-40DE-9AE9-5DA72A0572F2}" type="slidenum">
              <a:rPr lang="es-CO" smtClean="0"/>
              <a:t>‹Nº›</a:t>
            </a:fld>
            <a:endParaRPr lang="es-CO"/>
          </a:p>
        </p:txBody>
      </p:sp>
    </p:spTree>
    <p:extLst>
      <p:ext uri="{BB962C8B-B14F-4D97-AF65-F5344CB8AC3E}">
        <p14:creationId xmlns:p14="http://schemas.microsoft.com/office/powerpoint/2010/main" val="720227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8842F96F-8BBB-49A1-8796-EF1053C3A1DA}" type="datetimeFigureOut">
              <a:rPr lang="es-CO" smtClean="0"/>
              <a:t>6/08/2025</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6743B02B-4188-40DE-9AE9-5DA72A0572F2}" type="slidenum">
              <a:rPr lang="es-CO" smtClean="0"/>
              <a:t>‹Nº›</a:t>
            </a:fld>
            <a:endParaRPr lang="es-CO"/>
          </a:p>
        </p:txBody>
      </p:sp>
    </p:spTree>
    <p:extLst>
      <p:ext uri="{BB962C8B-B14F-4D97-AF65-F5344CB8AC3E}">
        <p14:creationId xmlns:p14="http://schemas.microsoft.com/office/powerpoint/2010/main" val="2486345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8842F96F-8BBB-49A1-8796-EF1053C3A1DA}" type="datetimeFigureOut">
              <a:rPr lang="es-CO" smtClean="0"/>
              <a:t>6/08/2025</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6743B02B-4188-40DE-9AE9-5DA72A0572F2}" type="slidenum">
              <a:rPr lang="es-CO" smtClean="0"/>
              <a:t>‹Nº›</a:t>
            </a:fld>
            <a:endParaRPr lang="es-CO"/>
          </a:p>
        </p:txBody>
      </p:sp>
    </p:spTree>
    <p:extLst>
      <p:ext uri="{BB962C8B-B14F-4D97-AF65-F5344CB8AC3E}">
        <p14:creationId xmlns:p14="http://schemas.microsoft.com/office/powerpoint/2010/main" val="2533966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42F96F-8BBB-49A1-8796-EF1053C3A1DA}" type="datetimeFigureOut">
              <a:rPr lang="es-CO" smtClean="0"/>
              <a:t>6/08/2025</a:t>
            </a:fld>
            <a:endParaRPr lang="es-CO"/>
          </a:p>
        </p:txBody>
      </p:sp>
      <p:sp>
        <p:nvSpPr>
          <p:cNvPr id="3" name="Footer Placeholder 2"/>
          <p:cNvSpPr>
            <a:spLocks noGrp="1"/>
          </p:cNvSpPr>
          <p:nvPr>
            <p:ph type="ftr" sz="quarter" idx="11"/>
          </p:nvPr>
        </p:nvSpPr>
        <p:spPr/>
        <p:txBody>
          <a:bodyPr/>
          <a:lstStyle/>
          <a:p>
            <a:endParaRPr lang="es-CO"/>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743B02B-4188-40DE-9AE9-5DA72A0572F2}" type="slidenum">
              <a:rPr lang="es-CO" smtClean="0"/>
              <a:t>‹Nº›</a:t>
            </a:fld>
            <a:endParaRPr lang="es-CO"/>
          </a:p>
        </p:txBody>
      </p:sp>
    </p:spTree>
    <p:extLst>
      <p:ext uri="{BB962C8B-B14F-4D97-AF65-F5344CB8AC3E}">
        <p14:creationId xmlns:p14="http://schemas.microsoft.com/office/powerpoint/2010/main" val="1655354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8842F96F-8BBB-49A1-8796-EF1053C3A1DA}" type="datetimeFigureOut">
              <a:rPr lang="es-CO" smtClean="0"/>
              <a:t>6/08/2025</a:t>
            </a:fld>
            <a:endParaRPr lang="es-CO"/>
          </a:p>
        </p:txBody>
      </p:sp>
      <p:sp>
        <p:nvSpPr>
          <p:cNvPr id="6" name="Footer Placeholder 5"/>
          <p:cNvSpPr>
            <a:spLocks noGrp="1"/>
          </p:cNvSpPr>
          <p:nvPr>
            <p:ph type="ftr" sz="quarter" idx="11"/>
          </p:nvPr>
        </p:nvSpPr>
        <p:spPr/>
        <p:txBody>
          <a:bodyPr/>
          <a:lstStyle/>
          <a:p>
            <a:endParaRPr lang="es-CO"/>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743B02B-4188-40DE-9AE9-5DA72A0572F2}" type="slidenum">
              <a:rPr lang="es-CO" smtClean="0"/>
              <a:t>‹Nº›</a:t>
            </a:fld>
            <a:endParaRPr lang="es-CO"/>
          </a:p>
        </p:txBody>
      </p:sp>
    </p:spTree>
    <p:extLst>
      <p:ext uri="{BB962C8B-B14F-4D97-AF65-F5344CB8AC3E}">
        <p14:creationId xmlns:p14="http://schemas.microsoft.com/office/powerpoint/2010/main" val="1997826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s-ES"/>
              <a:t>Haga clic en el icono para agregar una imagen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8842F96F-8BBB-49A1-8796-EF1053C3A1DA}" type="datetimeFigureOut">
              <a:rPr lang="es-CO" smtClean="0"/>
              <a:t>6/08/2025</a:t>
            </a:fld>
            <a:endParaRPr lang="es-CO"/>
          </a:p>
        </p:txBody>
      </p:sp>
      <p:sp>
        <p:nvSpPr>
          <p:cNvPr id="6" name="Footer Placeholder 5"/>
          <p:cNvSpPr>
            <a:spLocks noGrp="1"/>
          </p:cNvSpPr>
          <p:nvPr>
            <p:ph type="ftr" sz="quarter" idx="11"/>
          </p:nvPr>
        </p:nvSpPr>
        <p:spPr/>
        <p:txBody>
          <a:bodyPr/>
          <a:lstStyle/>
          <a:p>
            <a:endParaRPr lang="es-CO"/>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743B02B-4188-40DE-9AE9-5DA72A0572F2}" type="slidenum">
              <a:rPr lang="es-CO" smtClean="0"/>
              <a:t>‹Nº›</a:t>
            </a:fld>
            <a:endParaRPr lang="es-CO"/>
          </a:p>
        </p:txBody>
      </p:sp>
    </p:spTree>
    <p:extLst>
      <p:ext uri="{BB962C8B-B14F-4D97-AF65-F5344CB8AC3E}">
        <p14:creationId xmlns:p14="http://schemas.microsoft.com/office/powerpoint/2010/main" val="1088916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8842F96F-8BBB-49A1-8796-EF1053C3A1DA}" type="datetimeFigureOut">
              <a:rPr lang="es-CO" smtClean="0"/>
              <a:t>6/08/2025</a:t>
            </a:fld>
            <a:endParaRPr lang="es-CO"/>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s-CO"/>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743B02B-4188-40DE-9AE9-5DA72A0572F2}" type="slidenum">
              <a:rPr lang="es-CO" smtClean="0"/>
              <a:t>‹Nº›</a:t>
            </a:fld>
            <a:endParaRPr lang="es-CO"/>
          </a:p>
        </p:txBody>
      </p:sp>
    </p:spTree>
    <p:extLst>
      <p:ext uri="{BB962C8B-B14F-4D97-AF65-F5344CB8AC3E}">
        <p14:creationId xmlns:p14="http://schemas.microsoft.com/office/powerpoint/2010/main" val="8661851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EF72A0-BC1A-304D-3944-DC72EA69EE90}"/>
              </a:ext>
            </a:extLst>
          </p:cNvPr>
          <p:cNvSpPr>
            <a:spLocks noGrp="1"/>
          </p:cNvSpPr>
          <p:nvPr>
            <p:ph type="ctrTitle"/>
          </p:nvPr>
        </p:nvSpPr>
        <p:spPr>
          <a:xfrm>
            <a:off x="1154955" y="1466491"/>
            <a:ext cx="8825658" cy="2674188"/>
          </a:xfrm>
        </p:spPr>
        <p:style>
          <a:lnRef idx="2">
            <a:schemeClr val="dk1"/>
          </a:lnRef>
          <a:fillRef idx="1">
            <a:schemeClr val="lt1"/>
          </a:fillRef>
          <a:effectRef idx="0">
            <a:schemeClr val="dk1"/>
          </a:effectRef>
          <a:fontRef idx="minor">
            <a:schemeClr val="dk1"/>
          </a:fontRef>
        </p:style>
        <p:txBody>
          <a:bodyPr>
            <a:normAutofit/>
          </a:bodyPr>
          <a:lstStyle/>
          <a:p>
            <a:pPr algn="ctr"/>
            <a:r>
              <a:rPr lang="es-CO" sz="4800" dirty="0"/>
              <a:t>RESPONSABILIDAD POR LA ADMINISTRACIÓN DE JUSTICIA</a:t>
            </a:r>
          </a:p>
        </p:txBody>
      </p:sp>
      <p:sp>
        <p:nvSpPr>
          <p:cNvPr id="3" name="Subtítulo 2">
            <a:extLst>
              <a:ext uri="{FF2B5EF4-FFF2-40B4-BE49-F238E27FC236}">
                <a16:creationId xmlns:a16="http://schemas.microsoft.com/office/drawing/2014/main" id="{5F173ACA-0CA3-ABFD-CB67-7EAF306E9825}"/>
              </a:ext>
            </a:extLst>
          </p:cNvPr>
          <p:cNvSpPr>
            <a:spLocks noGrp="1"/>
          </p:cNvSpPr>
          <p:nvPr>
            <p:ph type="subTitle" idx="1"/>
          </p:nvPr>
        </p:nvSpPr>
        <p:spPr>
          <a:xfrm>
            <a:off x="1154955" y="4777379"/>
            <a:ext cx="8825658" cy="1062703"/>
          </a:xfrm>
        </p:spPr>
        <p:style>
          <a:lnRef idx="2">
            <a:schemeClr val="dk1"/>
          </a:lnRef>
          <a:fillRef idx="1">
            <a:schemeClr val="lt1"/>
          </a:fillRef>
          <a:effectRef idx="0">
            <a:schemeClr val="dk1"/>
          </a:effectRef>
          <a:fontRef idx="minor">
            <a:schemeClr val="dk1"/>
          </a:fontRef>
        </p:style>
        <p:txBody>
          <a:bodyPr/>
          <a:lstStyle/>
          <a:p>
            <a:endParaRPr lang="es-CO" dirty="0"/>
          </a:p>
          <a:p>
            <a:pPr algn="r"/>
            <a:r>
              <a:rPr lang="es-CO" sz="2400" dirty="0">
                <a:solidFill>
                  <a:schemeClr val="tx1"/>
                </a:solidFill>
              </a:rPr>
              <a:t>Hugo Andrés arenas mendoza</a:t>
            </a:r>
          </a:p>
        </p:txBody>
      </p:sp>
    </p:spTree>
    <p:extLst>
      <p:ext uri="{BB962C8B-B14F-4D97-AF65-F5344CB8AC3E}">
        <p14:creationId xmlns:p14="http://schemas.microsoft.com/office/powerpoint/2010/main" val="4470390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804420B-989F-C020-C0C1-17DA31416ED5}"/>
              </a:ext>
            </a:extLst>
          </p:cNvPr>
          <p:cNvSpPr>
            <a:spLocks noGrp="1"/>
          </p:cNvSpPr>
          <p:nvPr>
            <p:ph type="title"/>
          </p:nvPr>
        </p:nvSpPr>
        <p:spPr>
          <a:xfrm>
            <a:off x="1035171" y="293297"/>
            <a:ext cx="10446588" cy="595224"/>
          </a:xfrm>
        </p:spPr>
        <p:style>
          <a:lnRef idx="2">
            <a:schemeClr val="dk1"/>
          </a:lnRef>
          <a:fillRef idx="1">
            <a:schemeClr val="lt1"/>
          </a:fillRef>
          <a:effectRef idx="0">
            <a:schemeClr val="dk1"/>
          </a:effectRef>
          <a:fontRef idx="minor">
            <a:schemeClr val="dk1"/>
          </a:fontRef>
        </p:style>
        <p:txBody>
          <a:bodyPr/>
          <a:lstStyle/>
          <a:p>
            <a:pPr algn="ctr"/>
            <a:r>
              <a:rPr lang="es-ES" dirty="0"/>
              <a:t>1.3. El defectuoso funcionamiento</a:t>
            </a:r>
            <a:endParaRPr lang="es-CO" dirty="0"/>
          </a:p>
        </p:txBody>
      </p:sp>
      <p:sp>
        <p:nvSpPr>
          <p:cNvPr id="3" name="Marcador de contenido 2">
            <a:extLst>
              <a:ext uri="{FF2B5EF4-FFF2-40B4-BE49-F238E27FC236}">
                <a16:creationId xmlns:a16="http://schemas.microsoft.com/office/drawing/2014/main" id="{FF3134E8-3876-7039-6800-82A8B3428014}"/>
              </a:ext>
            </a:extLst>
          </p:cNvPr>
          <p:cNvSpPr>
            <a:spLocks noGrp="1"/>
          </p:cNvSpPr>
          <p:nvPr>
            <p:ph idx="1"/>
          </p:nvPr>
        </p:nvSpPr>
        <p:spPr>
          <a:xfrm>
            <a:off x="379562" y="1345721"/>
            <a:ext cx="11507638" cy="5003321"/>
          </a:xfrm>
        </p:spPr>
        <p:style>
          <a:lnRef idx="2">
            <a:schemeClr val="dk1"/>
          </a:lnRef>
          <a:fillRef idx="1">
            <a:schemeClr val="lt1"/>
          </a:fillRef>
          <a:effectRef idx="0">
            <a:schemeClr val="dk1"/>
          </a:effectRef>
          <a:fontRef idx="minor">
            <a:schemeClr val="dk1"/>
          </a:fontRef>
        </p:style>
        <p:txBody>
          <a:bodyPr>
            <a:noAutofit/>
          </a:bodyPr>
          <a:lstStyle/>
          <a:p>
            <a:pPr marL="106680" indent="0" algn="just">
              <a:lnSpc>
                <a:spcPct val="107000"/>
              </a:lnSpc>
              <a:spcAft>
                <a:spcPts val="800"/>
              </a:spcAft>
              <a:buNone/>
            </a:pPr>
            <a:r>
              <a:rPr lang="es-ES" sz="2200" b="1" dirty="0"/>
              <a:t>Consejo de Estado en sentencia del 30 de enero de 2013 </a:t>
            </a:r>
            <a:r>
              <a:rPr lang="es-ES" sz="2200" dirty="0"/>
              <a:t>consignó: “Las dos primeras son hipótesis principales, mientras que la tercera es de carácter residual, lo cual quiere decir que si los hechos del caso no se enmarcan en el error jurisdiccional o en la privación injusta de la libertad, le corresponderá al juez determinar si a la luz de los hechos puestos en su conocimiento se configura un defectuoso funcionamiento de la Administración de Justicia”. </a:t>
            </a:r>
          </a:p>
          <a:p>
            <a:pPr marL="106680" indent="0" algn="just">
              <a:lnSpc>
                <a:spcPct val="107000"/>
              </a:lnSpc>
              <a:spcAft>
                <a:spcPts val="800"/>
              </a:spcAft>
              <a:buNone/>
            </a:pPr>
            <a:r>
              <a:rPr lang="es-ES" sz="2200" dirty="0"/>
              <a:t>En síntesis, el defectuoso funcionamiento de la administración de la justicia reúne todos los otros supuestos que se pueden configurar daños en los procedimientos como en los procesos jurisdiccionales; por ejemplo, los daños causados por los auxiliares de la justicia, la pérdida de expedientes, la desaparición de títulos valores, las incorrecciones en las medidas de embargo o secuestro, la inadecuada notificación, el extravío de vehículos, la prescripción de la acción penal o no resolver los procesos a tiempo. </a:t>
            </a:r>
            <a:endParaRPr lang="es-CO" sz="2200" dirty="0"/>
          </a:p>
        </p:txBody>
      </p:sp>
    </p:spTree>
    <p:extLst>
      <p:ext uri="{BB962C8B-B14F-4D97-AF65-F5344CB8AC3E}">
        <p14:creationId xmlns:p14="http://schemas.microsoft.com/office/powerpoint/2010/main" val="2317665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4EC5F8E-7572-584B-AD3C-07FE6A3157BA}"/>
              </a:ext>
            </a:extLst>
          </p:cNvPr>
          <p:cNvSpPr>
            <a:spLocks noGrp="1"/>
          </p:cNvSpPr>
          <p:nvPr>
            <p:ph idx="1"/>
          </p:nvPr>
        </p:nvSpPr>
        <p:spPr>
          <a:xfrm>
            <a:off x="1154954" y="552091"/>
            <a:ext cx="10344057" cy="5883215"/>
          </a:xfrm>
        </p:spPr>
        <p:style>
          <a:lnRef idx="2">
            <a:schemeClr val="dk1"/>
          </a:lnRef>
          <a:fillRef idx="1">
            <a:schemeClr val="lt1"/>
          </a:fillRef>
          <a:effectRef idx="0">
            <a:schemeClr val="dk1"/>
          </a:effectRef>
          <a:fontRef idx="minor">
            <a:schemeClr val="dk1"/>
          </a:fontRef>
        </p:style>
        <p:txBody>
          <a:bodyPr>
            <a:normAutofit/>
          </a:bodyPr>
          <a:lstStyle/>
          <a:p>
            <a:pPr algn="just"/>
            <a:endParaRPr lang="es-CO" sz="2400" dirty="0">
              <a:effectLst/>
              <a:latin typeface="Arial" panose="020B0604020202020204" pitchFamily="34" charset="0"/>
              <a:ea typeface="Calibri" panose="020F0502020204030204" pitchFamily="34" charset="0"/>
            </a:endParaRPr>
          </a:p>
          <a:p>
            <a:pPr algn="just"/>
            <a:r>
              <a:rPr lang="es-CO" sz="2400" dirty="0">
                <a:effectLst/>
                <a:latin typeface="Arial" panose="020B0604020202020204" pitchFamily="34" charset="0"/>
                <a:ea typeface="Calibri" panose="020F0502020204030204" pitchFamily="34" charset="0"/>
              </a:rPr>
              <a:t>La responsabilidad del Estado por la Administración de la Justicia fue un proceso largo que se fue produciendo cuando se empezó a cuestionar los posibles daños de la rama legislativa y la judicial y se fueron generando los conceptos de responsabilidad por la privación de la libertad, error jurisdiccional y defectuoso funcionamiento de la administración de justicia. </a:t>
            </a:r>
          </a:p>
          <a:p>
            <a:pPr algn="just"/>
            <a:r>
              <a:rPr lang="es-ES" sz="2400" dirty="0">
                <a:effectLst/>
                <a:latin typeface="Arial" panose="020B0604020202020204" pitchFamily="34" charset="0"/>
                <a:ea typeface="Times New Roman" panose="02020603050405020304" pitchFamily="18" charset="0"/>
              </a:rPr>
              <a:t>La Constitución de 1991 elevó a rango constitucional la responsabilidad estatal colombiana, puesto que en el artículo 90 de la Constitución dispuso que el Estado responderá patrimonialmente por los daños antijurídicos causados por la acción u omisión de las autoridades públicas. En consecuencia, quedó clara la procedencia de la responsabilidad estatal por los daños provenientes de la Administración de Justicia. </a:t>
            </a:r>
            <a:endParaRPr lang="es-CO" sz="2400" dirty="0">
              <a:effectLst/>
              <a:latin typeface="Times New Roman" panose="02020603050405020304" pitchFamily="18" charset="0"/>
              <a:ea typeface="Times New Roman" panose="02020603050405020304" pitchFamily="18" charset="0"/>
            </a:endParaRPr>
          </a:p>
          <a:p>
            <a:pPr algn="just"/>
            <a:endParaRPr lang="es-CO" sz="2400" dirty="0"/>
          </a:p>
        </p:txBody>
      </p:sp>
    </p:spTree>
    <p:extLst>
      <p:ext uri="{BB962C8B-B14F-4D97-AF65-F5344CB8AC3E}">
        <p14:creationId xmlns:p14="http://schemas.microsoft.com/office/powerpoint/2010/main" val="478880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4EC5F8E-7572-584B-AD3C-07FE6A3157BA}"/>
              </a:ext>
            </a:extLst>
          </p:cNvPr>
          <p:cNvSpPr>
            <a:spLocks noGrp="1"/>
          </p:cNvSpPr>
          <p:nvPr>
            <p:ph idx="1"/>
          </p:nvPr>
        </p:nvSpPr>
        <p:spPr>
          <a:xfrm>
            <a:off x="698740" y="552091"/>
            <a:ext cx="10800271" cy="5883215"/>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pPr algn="just"/>
            <a:endParaRPr lang="es-CO" sz="2400" dirty="0">
              <a:effectLst/>
              <a:ea typeface="Calibri" panose="020F0502020204030204" pitchFamily="34" charset="0"/>
            </a:endParaRPr>
          </a:p>
          <a:p>
            <a:pPr marL="0" indent="0" algn="just">
              <a:buNone/>
            </a:pPr>
            <a:r>
              <a:rPr lang="es-ES" sz="2600" b="1" dirty="0"/>
              <a:t>La Ley 270 de 1996 </a:t>
            </a:r>
            <a:r>
              <a:rPr lang="es-ES" sz="2600" dirty="0"/>
              <a:t>o Ley Estatutaria de la Administración de Justicia, en el “Capítulo VI. De la responsabilidad del Estado y de sus funcionarios judiciales”, desarrolló lo concerniente a la materia. Así, en el artículo 65 instituyó que el Estado responderá patrimonialmente por el defectuoso funcionamiento de la Administración de Justicia, por el error jurisdiccional y por la privación injusta de la libertad, concretamente precisó: </a:t>
            </a:r>
          </a:p>
          <a:p>
            <a:pPr algn="just"/>
            <a:endParaRPr lang="es-ES" sz="2600" dirty="0"/>
          </a:p>
          <a:p>
            <a:pPr marL="0" indent="0" algn="just">
              <a:buNone/>
            </a:pPr>
            <a:r>
              <a:rPr lang="es-ES" sz="2600" dirty="0"/>
              <a:t>“</a:t>
            </a:r>
            <a:r>
              <a:rPr lang="es-ES" sz="2600" b="1" dirty="0"/>
              <a:t>Artículo 65. </a:t>
            </a:r>
            <a:r>
              <a:rPr lang="es-ES" sz="2600" dirty="0"/>
              <a:t>De la responsabilidad del estado. El Estado responderá patrimonialmente por los daños antijurídicos que le sean imputables, causados por la acción o la omisión de sus agentes judiciales.</a:t>
            </a:r>
          </a:p>
          <a:p>
            <a:pPr algn="just"/>
            <a:endParaRPr lang="es-ES" sz="2600" dirty="0"/>
          </a:p>
          <a:p>
            <a:pPr marL="0" indent="0" algn="just">
              <a:buNone/>
            </a:pPr>
            <a:r>
              <a:rPr lang="es-ES" sz="2600" dirty="0"/>
              <a:t>En los términos del inciso anterior el Estado responderá por el defectuoso funcionamiento de la administración de justicia, por el error jurisdiccional y por la privación injusta de la libertad”. </a:t>
            </a:r>
          </a:p>
          <a:p>
            <a:pPr algn="just"/>
            <a:endParaRPr lang="es-CO" sz="2400" dirty="0"/>
          </a:p>
        </p:txBody>
      </p:sp>
    </p:spTree>
    <p:extLst>
      <p:ext uri="{BB962C8B-B14F-4D97-AF65-F5344CB8AC3E}">
        <p14:creationId xmlns:p14="http://schemas.microsoft.com/office/powerpoint/2010/main" val="4236135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4EC5F8E-7572-584B-AD3C-07FE6A3157BA}"/>
              </a:ext>
            </a:extLst>
          </p:cNvPr>
          <p:cNvSpPr>
            <a:spLocks noGrp="1"/>
          </p:cNvSpPr>
          <p:nvPr>
            <p:ph idx="1"/>
          </p:nvPr>
        </p:nvSpPr>
        <p:spPr>
          <a:xfrm>
            <a:off x="698740" y="552091"/>
            <a:ext cx="10800271" cy="5883215"/>
          </a:xfrm>
        </p:spPr>
        <p:style>
          <a:lnRef idx="2">
            <a:schemeClr val="dk1"/>
          </a:lnRef>
          <a:fillRef idx="1">
            <a:schemeClr val="lt1"/>
          </a:fillRef>
          <a:effectRef idx="0">
            <a:schemeClr val="dk1"/>
          </a:effectRef>
          <a:fontRef idx="minor">
            <a:schemeClr val="dk1"/>
          </a:fontRef>
        </p:style>
        <p:txBody>
          <a:bodyPr>
            <a:normAutofit/>
          </a:bodyPr>
          <a:lstStyle/>
          <a:p>
            <a:pPr algn="just"/>
            <a:endParaRPr lang="es-CO" sz="2400" dirty="0">
              <a:effectLst/>
              <a:latin typeface="Arial" panose="020B0604020202020204" pitchFamily="34" charset="0"/>
              <a:ea typeface="Calibri" panose="020F0502020204030204" pitchFamily="34" charset="0"/>
            </a:endParaRPr>
          </a:p>
          <a:p>
            <a:pPr algn="just"/>
            <a:r>
              <a:rPr lang="es-ES" sz="2600" dirty="0"/>
              <a:t>Este tema reviste gran importancia debido a que en la actualidad cerca de la mitad de las demandas de responsabilidad estatal que se están resolviendo en la jurisdicción contenciosa administrativa, hacen referencia a alguno de los tres supuestos de daños causados por la administración de justicia. </a:t>
            </a:r>
          </a:p>
          <a:p>
            <a:pPr algn="just"/>
            <a:r>
              <a:rPr lang="es-ES" sz="2600" dirty="0"/>
              <a:t>Enrique Gil, la historia de la responsabilidad del Estado por la Administración de justicia  “(…) en Colombia se parece a la de la responsabilidad del Estado en general: de su negación absoluta se pasó a la responsabilidad personal del agente estatal y, finalmente, se ha llegado a su reconocimiento, aplicando, con dificultades, el título ordinario de responsabilidad por falla del servicio”. </a:t>
            </a:r>
            <a:endParaRPr lang="es-CO" sz="2600" dirty="0"/>
          </a:p>
        </p:txBody>
      </p:sp>
    </p:spTree>
    <p:extLst>
      <p:ext uri="{BB962C8B-B14F-4D97-AF65-F5344CB8AC3E}">
        <p14:creationId xmlns:p14="http://schemas.microsoft.com/office/powerpoint/2010/main" val="1845369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804420B-989F-C020-C0C1-17DA31416ED5}"/>
              </a:ext>
            </a:extLst>
          </p:cNvPr>
          <p:cNvSpPr>
            <a:spLocks noGrp="1"/>
          </p:cNvSpPr>
          <p:nvPr>
            <p:ph type="title"/>
          </p:nvPr>
        </p:nvSpPr>
        <p:spPr>
          <a:xfrm>
            <a:off x="1017918" y="921910"/>
            <a:ext cx="10446588" cy="706964"/>
          </a:xfrm>
        </p:spPr>
        <p:style>
          <a:lnRef idx="2">
            <a:schemeClr val="dk1"/>
          </a:lnRef>
          <a:fillRef idx="1">
            <a:schemeClr val="lt1"/>
          </a:fillRef>
          <a:effectRef idx="0">
            <a:schemeClr val="dk1"/>
          </a:effectRef>
          <a:fontRef idx="minor">
            <a:schemeClr val="dk1"/>
          </a:fontRef>
        </p:style>
        <p:txBody>
          <a:bodyPr/>
          <a:lstStyle/>
          <a:p>
            <a:pPr algn="ctr"/>
            <a:r>
              <a:rPr lang="es-CO" dirty="0"/>
              <a:t>1.1. El error jurisdiccional.</a:t>
            </a:r>
          </a:p>
        </p:txBody>
      </p:sp>
      <p:sp>
        <p:nvSpPr>
          <p:cNvPr id="3" name="Marcador de contenido 2">
            <a:extLst>
              <a:ext uri="{FF2B5EF4-FFF2-40B4-BE49-F238E27FC236}">
                <a16:creationId xmlns:a16="http://schemas.microsoft.com/office/drawing/2014/main" id="{FF3134E8-3876-7039-6800-82A8B3428014}"/>
              </a:ext>
            </a:extLst>
          </p:cNvPr>
          <p:cNvSpPr>
            <a:spLocks noGrp="1"/>
          </p:cNvSpPr>
          <p:nvPr>
            <p:ph idx="1"/>
          </p:nvPr>
        </p:nvSpPr>
        <p:spPr>
          <a:xfrm>
            <a:off x="759126" y="2070340"/>
            <a:ext cx="10964172" cy="4408098"/>
          </a:xfrm>
        </p:spPr>
        <p:style>
          <a:lnRef idx="2">
            <a:schemeClr val="dk1"/>
          </a:lnRef>
          <a:fillRef idx="1">
            <a:schemeClr val="lt1"/>
          </a:fillRef>
          <a:effectRef idx="0">
            <a:schemeClr val="dk1"/>
          </a:effectRef>
          <a:fontRef idx="minor">
            <a:schemeClr val="dk1"/>
          </a:fontRef>
        </p:style>
        <p:txBody>
          <a:bodyPr>
            <a:noAutofit/>
          </a:bodyPr>
          <a:lstStyle/>
          <a:p>
            <a:pPr marL="0" indent="0">
              <a:buNone/>
            </a:pPr>
            <a:r>
              <a:rPr lang="es-ES" sz="2400" dirty="0"/>
              <a:t>“</a:t>
            </a:r>
            <a:r>
              <a:rPr lang="es-ES" sz="2400" b="1" dirty="0"/>
              <a:t>Art. 66. Error jurisdiccional. </a:t>
            </a:r>
            <a:r>
              <a:rPr lang="es-ES" sz="2400" dirty="0"/>
              <a:t>Es aquel cometido por una autoridad investida de facultad jurisdiccional, en su carácter de tal, en el curso de un proceso, materializado a través de una providencia contraria a la ley”.</a:t>
            </a:r>
          </a:p>
          <a:p>
            <a:pPr marL="0" indent="0">
              <a:buNone/>
            </a:pPr>
            <a:r>
              <a:rPr lang="es-ES" sz="2400" dirty="0"/>
              <a:t>Este artículo fue declarado exequible por la Corte Constitucional en la sentencia C-037 de 1996, aclarando que el análisis se debe estudiar cada caso, pero no se puede tratar de una simple equivocación derivada de la interpretación, sino que debe enmarcarse en una actuación subjetiva, caprichosa, arbitraria y flagrantemente violatoria del debido proceso y, por esto, se asemeja a la noción de “vía de hecho”. </a:t>
            </a:r>
            <a:endParaRPr lang="es-CO" sz="2400" dirty="0"/>
          </a:p>
        </p:txBody>
      </p:sp>
    </p:spTree>
    <p:extLst>
      <p:ext uri="{BB962C8B-B14F-4D97-AF65-F5344CB8AC3E}">
        <p14:creationId xmlns:p14="http://schemas.microsoft.com/office/powerpoint/2010/main" val="2678204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804420B-989F-C020-C0C1-17DA31416ED5}"/>
              </a:ext>
            </a:extLst>
          </p:cNvPr>
          <p:cNvSpPr>
            <a:spLocks noGrp="1"/>
          </p:cNvSpPr>
          <p:nvPr>
            <p:ph type="title"/>
          </p:nvPr>
        </p:nvSpPr>
        <p:spPr>
          <a:xfrm>
            <a:off x="1017918" y="534838"/>
            <a:ext cx="10446588" cy="793630"/>
          </a:xfrm>
        </p:spPr>
        <p:style>
          <a:lnRef idx="2">
            <a:schemeClr val="dk1"/>
          </a:lnRef>
          <a:fillRef idx="1">
            <a:schemeClr val="lt1"/>
          </a:fillRef>
          <a:effectRef idx="0">
            <a:schemeClr val="dk1"/>
          </a:effectRef>
          <a:fontRef idx="minor">
            <a:schemeClr val="dk1"/>
          </a:fontRef>
        </p:style>
        <p:txBody>
          <a:bodyPr/>
          <a:lstStyle/>
          <a:p>
            <a:pPr algn="ctr"/>
            <a:r>
              <a:rPr lang="es-CO" dirty="0"/>
              <a:t>1.1. El error jurisdiccional.</a:t>
            </a:r>
          </a:p>
        </p:txBody>
      </p:sp>
      <p:sp>
        <p:nvSpPr>
          <p:cNvPr id="3" name="Marcador de contenido 2">
            <a:extLst>
              <a:ext uri="{FF2B5EF4-FFF2-40B4-BE49-F238E27FC236}">
                <a16:creationId xmlns:a16="http://schemas.microsoft.com/office/drawing/2014/main" id="{FF3134E8-3876-7039-6800-82A8B3428014}"/>
              </a:ext>
            </a:extLst>
          </p:cNvPr>
          <p:cNvSpPr>
            <a:spLocks noGrp="1"/>
          </p:cNvSpPr>
          <p:nvPr>
            <p:ph idx="1"/>
          </p:nvPr>
        </p:nvSpPr>
        <p:spPr>
          <a:xfrm>
            <a:off x="759126" y="1535502"/>
            <a:ext cx="10964172" cy="5029200"/>
          </a:xfrm>
        </p:spPr>
        <p:style>
          <a:lnRef idx="2">
            <a:schemeClr val="dk1"/>
          </a:lnRef>
          <a:fillRef idx="1">
            <a:schemeClr val="lt1"/>
          </a:fillRef>
          <a:effectRef idx="0">
            <a:schemeClr val="dk1"/>
          </a:effectRef>
          <a:fontRef idx="minor">
            <a:schemeClr val="dk1"/>
          </a:fontRef>
        </p:style>
        <p:txBody>
          <a:bodyPr>
            <a:noAutofit/>
          </a:bodyPr>
          <a:lstStyle/>
          <a:p>
            <a:pPr marL="106680" indent="0" algn="just">
              <a:lnSpc>
                <a:spcPct val="107000"/>
              </a:lnSpc>
              <a:spcAft>
                <a:spcPts val="800"/>
              </a:spcAft>
              <a:buNone/>
            </a:pPr>
            <a:r>
              <a:rPr lang="es-CO" sz="2400" dirty="0">
                <a:effectLst/>
                <a:ea typeface="Calibri" panose="020F0502020204030204" pitchFamily="34" charset="0"/>
                <a:cs typeface="Times New Roman" panose="02020603050405020304" pitchFamily="18" charset="0"/>
              </a:rPr>
              <a:t>“</a:t>
            </a:r>
            <a:r>
              <a:rPr lang="es-CO" sz="2400" b="1" dirty="0">
                <a:effectLst/>
                <a:ea typeface="Calibri" panose="020F0502020204030204" pitchFamily="34" charset="0"/>
                <a:cs typeface="Times New Roman" panose="02020603050405020304" pitchFamily="18" charset="0"/>
              </a:rPr>
              <a:t>Artículo 67. Presupuestos del error jurisdiccional. </a:t>
            </a:r>
            <a:r>
              <a:rPr lang="es-CO" sz="2400" dirty="0">
                <a:effectLst/>
                <a:ea typeface="Calibri" panose="020F0502020204030204" pitchFamily="34" charset="0"/>
                <a:cs typeface="Times New Roman" panose="02020603050405020304" pitchFamily="18" charset="0"/>
              </a:rPr>
              <a:t>El error jurisdiccional se sujetará a los siguientes presupuestos: </a:t>
            </a:r>
          </a:p>
          <a:p>
            <a:pPr marL="106680" indent="0" algn="just">
              <a:lnSpc>
                <a:spcPct val="107000"/>
              </a:lnSpc>
              <a:spcAft>
                <a:spcPts val="800"/>
              </a:spcAft>
              <a:buNone/>
            </a:pPr>
            <a:r>
              <a:rPr lang="es-CO" sz="2400" dirty="0">
                <a:effectLst/>
                <a:ea typeface="Calibri" panose="020F0502020204030204" pitchFamily="34" charset="0"/>
                <a:cs typeface="Times New Roman" panose="02020603050405020304" pitchFamily="18" charset="0"/>
              </a:rPr>
              <a:t>1. El afectado deberá haber interpuesto los recursos de ley en los eventos previstos en el artículo 70, excepto en los casos de privación de la libertad del imputado cuando ésta se produzca en virtud de una providencia judicial. </a:t>
            </a:r>
          </a:p>
          <a:p>
            <a:pPr marL="106680" indent="0" algn="just">
              <a:lnSpc>
                <a:spcPct val="107000"/>
              </a:lnSpc>
              <a:spcAft>
                <a:spcPts val="800"/>
              </a:spcAft>
              <a:buNone/>
            </a:pPr>
            <a:r>
              <a:rPr lang="es-CO" sz="2400" dirty="0">
                <a:effectLst/>
                <a:ea typeface="Calibri" panose="020F0502020204030204" pitchFamily="34" charset="0"/>
                <a:cs typeface="Times New Roman" panose="02020603050405020304" pitchFamily="18" charset="0"/>
              </a:rPr>
              <a:t>2. La providencia contentiva de error deberá estar en firme”. </a:t>
            </a:r>
          </a:p>
          <a:p>
            <a:pPr marL="0" indent="0" algn="just">
              <a:buNone/>
            </a:pPr>
            <a:r>
              <a:rPr lang="es-ES" sz="2400" b="1" dirty="0"/>
              <a:t>Artículo 70. Culpa exclusiva de la victima. </a:t>
            </a:r>
            <a:r>
              <a:rPr lang="es-ES" sz="2400" dirty="0"/>
              <a:t>El daño se entenderá como debido a culpa exclusiva de la víctima cuando ésta haya actuado con culpa grave o dolo, o no haya interpuesto los recursos de ley. En estos eventos se exonerará de responsabilidad al Estado.</a:t>
            </a:r>
            <a:endParaRPr lang="es-CO" sz="2400" dirty="0"/>
          </a:p>
        </p:txBody>
      </p:sp>
    </p:spTree>
    <p:extLst>
      <p:ext uri="{BB962C8B-B14F-4D97-AF65-F5344CB8AC3E}">
        <p14:creationId xmlns:p14="http://schemas.microsoft.com/office/powerpoint/2010/main" val="2323754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804420B-989F-C020-C0C1-17DA31416ED5}"/>
              </a:ext>
            </a:extLst>
          </p:cNvPr>
          <p:cNvSpPr>
            <a:spLocks noGrp="1"/>
          </p:cNvSpPr>
          <p:nvPr>
            <p:ph type="title"/>
          </p:nvPr>
        </p:nvSpPr>
        <p:spPr>
          <a:xfrm>
            <a:off x="1017918" y="293298"/>
            <a:ext cx="10446588" cy="733245"/>
          </a:xfrm>
        </p:spPr>
        <p:style>
          <a:lnRef idx="2">
            <a:schemeClr val="dk1"/>
          </a:lnRef>
          <a:fillRef idx="1">
            <a:schemeClr val="lt1"/>
          </a:fillRef>
          <a:effectRef idx="0">
            <a:schemeClr val="dk1"/>
          </a:effectRef>
          <a:fontRef idx="minor">
            <a:schemeClr val="dk1"/>
          </a:fontRef>
        </p:style>
        <p:txBody>
          <a:bodyPr/>
          <a:lstStyle/>
          <a:p>
            <a:pPr algn="ctr"/>
            <a:r>
              <a:rPr lang="es-ES" dirty="0"/>
              <a:t>1.2. La privación injusta de la libertad.</a:t>
            </a:r>
            <a:endParaRPr lang="es-CO" dirty="0"/>
          </a:p>
        </p:txBody>
      </p:sp>
      <p:sp>
        <p:nvSpPr>
          <p:cNvPr id="3" name="Marcador de contenido 2">
            <a:extLst>
              <a:ext uri="{FF2B5EF4-FFF2-40B4-BE49-F238E27FC236}">
                <a16:creationId xmlns:a16="http://schemas.microsoft.com/office/drawing/2014/main" id="{FF3134E8-3876-7039-6800-82A8B3428014}"/>
              </a:ext>
            </a:extLst>
          </p:cNvPr>
          <p:cNvSpPr>
            <a:spLocks noGrp="1"/>
          </p:cNvSpPr>
          <p:nvPr>
            <p:ph idx="1"/>
          </p:nvPr>
        </p:nvSpPr>
        <p:spPr>
          <a:xfrm>
            <a:off x="759126" y="1268083"/>
            <a:ext cx="10964172" cy="5296619"/>
          </a:xfrm>
        </p:spPr>
        <p:style>
          <a:lnRef idx="2">
            <a:schemeClr val="dk1"/>
          </a:lnRef>
          <a:fillRef idx="1">
            <a:schemeClr val="lt1"/>
          </a:fillRef>
          <a:effectRef idx="0">
            <a:schemeClr val="dk1"/>
          </a:effectRef>
          <a:fontRef idx="minor">
            <a:schemeClr val="dk1"/>
          </a:fontRef>
        </p:style>
        <p:txBody>
          <a:bodyPr>
            <a:noAutofit/>
          </a:bodyPr>
          <a:lstStyle/>
          <a:p>
            <a:pPr marL="106680" indent="0" algn="just">
              <a:lnSpc>
                <a:spcPct val="107000"/>
              </a:lnSpc>
              <a:spcAft>
                <a:spcPts val="800"/>
              </a:spcAft>
              <a:buNone/>
            </a:pPr>
            <a:r>
              <a:rPr lang="es-ES" sz="2600" dirty="0"/>
              <a:t>Enrique Gil: “La responsabilidad extracontractual por privación de la libertad constituye uno de los principales aspectos sobre los cuales recae el análisis del derecho de daños, porque se trata de una materia que desborda los límites de verificación de un daño antijurídico y su correspondiente imputación, </a:t>
            </a:r>
            <a:r>
              <a:rPr lang="es-ES" sz="2600" b="1" dirty="0"/>
              <a:t>para localizarse en el ámbito de los derechos constitucional y penal</a:t>
            </a:r>
            <a:r>
              <a:rPr lang="es-ES" sz="2600" dirty="0"/>
              <a:t>, específicamente en lo que concierne al contenido y alcance de algunos derechos fundamentales”. </a:t>
            </a:r>
          </a:p>
          <a:p>
            <a:pPr marL="106680" indent="0" algn="just">
              <a:lnSpc>
                <a:spcPct val="107000"/>
              </a:lnSpc>
              <a:spcAft>
                <a:spcPts val="800"/>
              </a:spcAft>
              <a:buNone/>
            </a:pPr>
            <a:r>
              <a:rPr lang="es-ES" sz="2600" b="1" dirty="0"/>
              <a:t>“Art. 68. Privación injusta de la libertad. </a:t>
            </a:r>
            <a:r>
              <a:rPr lang="es-ES" sz="2600" dirty="0"/>
              <a:t>Quien haya sido privado injustamente de la libertad podrá demandar al Estado reparación de perjuicios”. </a:t>
            </a:r>
          </a:p>
          <a:p>
            <a:pPr marL="106680" indent="0" algn="just">
              <a:lnSpc>
                <a:spcPct val="107000"/>
              </a:lnSpc>
              <a:spcAft>
                <a:spcPts val="800"/>
              </a:spcAft>
              <a:buNone/>
            </a:pPr>
            <a:endParaRPr lang="es-CO" sz="2800" dirty="0"/>
          </a:p>
        </p:txBody>
      </p:sp>
    </p:spTree>
    <p:extLst>
      <p:ext uri="{BB962C8B-B14F-4D97-AF65-F5344CB8AC3E}">
        <p14:creationId xmlns:p14="http://schemas.microsoft.com/office/powerpoint/2010/main" val="1114284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804420B-989F-C020-C0C1-17DA31416ED5}"/>
              </a:ext>
            </a:extLst>
          </p:cNvPr>
          <p:cNvSpPr>
            <a:spLocks noGrp="1"/>
          </p:cNvSpPr>
          <p:nvPr>
            <p:ph type="title"/>
          </p:nvPr>
        </p:nvSpPr>
        <p:spPr>
          <a:xfrm>
            <a:off x="1017918" y="293298"/>
            <a:ext cx="10446588" cy="526211"/>
          </a:xfrm>
        </p:spPr>
        <p:style>
          <a:lnRef idx="2">
            <a:schemeClr val="dk1"/>
          </a:lnRef>
          <a:fillRef idx="1">
            <a:schemeClr val="lt1"/>
          </a:fillRef>
          <a:effectRef idx="0">
            <a:schemeClr val="dk1"/>
          </a:effectRef>
          <a:fontRef idx="minor">
            <a:schemeClr val="dk1"/>
          </a:fontRef>
        </p:style>
        <p:txBody>
          <a:bodyPr/>
          <a:lstStyle/>
          <a:p>
            <a:pPr algn="ctr"/>
            <a:r>
              <a:rPr lang="es-ES" dirty="0"/>
              <a:t>1.2. La privación injusta de la libertad</a:t>
            </a:r>
            <a:endParaRPr lang="es-CO" dirty="0"/>
          </a:p>
        </p:txBody>
      </p:sp>
      <p:sp>
        <p:nvSpPr>
          <p:cNvPr id="3" name="Marcador de contenido 2">
            <a:extLst>
              <a:ext uri="{FF2B5EF4-FFF2-40B4-BE49-F238E27FC236}">
                <a16:creationId xmlns:a16="http://schemas.microsoft.com/office/drawing/2014/main" id="{FF3134E8-3876-7039-6800-82A8B3428014}"/>
              </a:ext>
            </a:extLst>
          </p:cNvPr>
          <p:cNvSpPr>
            <a:spLocks noGrp="1"/>
          </p:cNvSpPr>
          <p:nvPr>
            <p:ph idx="1"/>
          </p:nvPr>
        </p:nvSpPr>
        <p:spPr>
          <a:xfrm>
            <a:off x="379562" y="966159"/>
            <a:ext cx="11507638" cy="5598544"/>
          </a:xfrm>
        </p:spPr>
        <p:style>
          <a:lnRef idx="2">
            <a:schemeClr val="dk1"/>
          </a:lnRef>
          <a:fillRef idx="1">
            <a:schemeClr val="lt1"/>
          </a:fillRef>
          <a:effectRef idx="0">
            <a:schemeClr val="dk1"/>
          </a:effectRef>
          <a:fontRef idx="minor">
            <a:schemeClr val="dk1"/>
          </a:fontRef>
        </p:style>
        <p:txBody>
          <a:bodyPr>
            <a:noAutofit/>
          </a:bodyPr>
          <a:lstStyle/>
          <a:p>
            <a:pPr marL="106680" indent="0" algn="just">
              <a:lnSpc>
                <a:spcPct val="107000"/>
              </a:lnSpc>
              <a:spcAft>
                <a:spcPts val="800"/>
              </a:spcAft>
              <a:buNone/>
            </a:pPr>
            <a:r>
              <a:rPr lang="es-ES" sz="2400" dirty="0"/>
              <a:t>La </a:t>
            </a:r>
            <a:r>
              <a:rPr lang="es-ES" sz="2400" b="1" dirty="0"/>
              <a:t>Sentencia C-037 de 1996</a:t>
            </a:r>
            <a:r>
              <a:rPr lang="es-ES" sz="2400" dirty="0"/>
              <a:t>, aclaró que el término “injustamente” se refiere a una actuación abiertamente desproporcionada y violatoria de los procedimientos legales, es decir que no sea apropiada, ni razonada, ni conforme a derecho. </a:t>
            </a:r>
          </a:p>
          <a:p>
            <a:pPr marL="106680" indent="0" algn="just">
              <a:lnSpc>
                <a:spcPct val="107000"/>
              </a:lnSpc>
              <a:spcAft>
                <a:spcPts val="800"/>
              </a:spcAft>
              <a:buNone/>
            </a:pPr>
            <a:r>
              <a:rPr lang="es-ES" sz="2400" dirty="0"/>
              <a:t>La Sentencia </a:t>
            </a:r>
            <a:r>
              <a:rPr lang="es-ES" sz="2400" b="1" dirty="0"/>
              <a:t>SU-072 de 2018 </a:t>
            </a:r>
            <a:r>
              <a:rPr lang="es-ES" sz="2400" dirty="0"/>
              <a:t>abordó el tema de la privación injusta de la libertad y explicó que, para determinar la “injusticia” de la privación de la libertad se debe analizar la </a:t>
            </a:r>
            <a:r>
              <a:rPr lang="es-ES" sz="2400" dirty="0">
                <a:highlight>
                  <a:srgbClr val="FFFF00"/>
                </a:highlight>
              </a:rPr>
              <a:t>legalidad, razonabilidad, proporcionalidad y necesidad de la decisión. </a:t>
            </a:r>
          </a:p>
          <a:p>
            <a:pPr marL="106680" indent="0" algn="just">
              <a:lnSpc>
                <a:spcPct val="107000"/>
              </a:lnSpc>
              <a:spcAft>
                <a:spcPts val="800"/>
              </a:spcAft>
              <a:buNone/>
            </a:pPr>
            <a:r>
              <a:rPr lang="es-ES" sz="2400" dirty="0"/>
              <a:t>El Consejo de Estado en </a:t>
            </a:r>
            <a:r>
              <a:rPr lang="es-ES" sz="2400" b="1" dirty="0"/>
              <a:t>SU del 15 de agosto de 2018</a:t>
            </a:r>
            <a:r>
              <a:rPr lang="es-ES" sz="2400" dirty="0"/>
              <a:t>, señaló: “(…)otras son las circunstancias que tendrían lugar cuando, a pesar de haberse recaudado diligentemente la prueba necesaria para proferir medida de aseguramiento y, luego, resolución de acusación en contra del sindicado, se concluye que no hay lugar a dictar una sentencia condenatoria”.</a:t>
            </a:r>
          </a:p>
          <a:p>
            <a:pPr marL="106680" indent="0" algn="just">
              <a:lnSpc>
                <a:spcPct val="107000"/>
              </a:lnSpc>
              <a:spcAft>
                <a:spcPts val="800"/>
              </a:spcAft>
              <a:buNone/>
            </a:pPr>
            <a:endParaRPr lang="es-CO" sz="2400" dirty="0"/>
          </a:p>
        </p:txBody>
      </p:sp>
    </p:spTree>
    <p:extLst>
      <p:ext uri="{BB962C8B-B14F-4D97-AF65-F5344CB8AC3E}">
        <p14:creationId xmlns:p14="http://schemas.microsoft.com/office/powerpoint/2010/main" val="2949119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804420B-989F-C020-C0C1-17DA31416ED5}"/>
              </a:ext>
            </a:extLst>
          </p:cNvPr>
          <p:cNvSpPr>
            <a:spLocks noGrp="1"/>
          </p:cNvSpPr>
          <p:nvPr>
            <p:ph type="title"/>
          </p:nvPr>
        </p:nvSpPr>
        <p:spPr>
          <a:xfrm>
            <a:off x="1035171" y="293297"/>
            <a:ext cx="10446588" cy="595224"/>
          </a:xfrm>
        </p:spPr>
        <p:style>
          <a:lnRef idx="2">
            <a:schemeClr val="dk1"/>
          </a:lnRef>
          <a:fillRef idx="1">
            <a:schemeClr val="lt1"/>
          </a:fillRef>
          <a:effectRef idx="0">
            <a:schemeClr val="dk1"/>
          </a:effectRef>
          <a:fontRef idx="minor">
            <a:schemeClr val="dk1"/>
          </a:fontRef>
        </p:style>
        <p:txBody>
          <a:bodyPr/>
          <a:lstStyle/>
          <a:p>
            <a:pPr algn="ctr"/>
            <a:r>
              <a:rPr lang="es-ES" dirty="0"/>
              <a:t>1.3. El defectuoso funcionamiento</a:t>
            </a:r>
            <a:endParaRPr lang="es-CO" dirty="0"/>
          </a:p>
        </p:txBody>
      </p:sp>
      <p:sp>
        <p:nvSpPr>
          <p:cNvPr id="3" name="Marcador de contenido 2">
            <a:extLst>
              <a:ext uri="{FF2B5EF4-FFF2-40B4-BE49-F238E27FC236}">
                <a16:creationId xmlns:a16="http://schemas.microsoft.com/office/drawing/2014/main" id="{FF3134E8-3876-7039-6800-82A8B3428014}"/>
              </a:ext>
            </a:extLst>
          </p:cNvPr>
          <p:cNvSpPr>
            <a:spLocks noGrp="1"/>
          </p:cNvSpPr>
          <p:nvPr>
            <p:ph idx="1"/>
          </p:nvPr>
        </p:nvSpPr>
        <p:spPr>
          <a:xfrm>
            <a:off x="379562" y="1207697"/>
            <a:ext cx="11507638" cy="5141345"/>
          </a:xfrm>
        </p:spPr>
        <p:style>
          <a:lnRef idx="2">
            <a:schemeClr val="dk1"/>
          </a:lnRef>
          <a:fillRef idx="1">
            <a:schemeClr val="lt1"/>
          </a:fillRef>
          <a:effectRef idx="0">
            <a:schemeClr val="dk1"/>
          </a:effectRef>
          <a:fontRef idx="minor">
            <a:schemeClr val="dk1"/>
          </a:fontRef>
        </p:style>
        <p:txBody>
          <a:bodyPr>
            <a:noAutofit/>
          </a:bodyPr>
          <a:lstStyle/>
          <a:p>
            <a:pPr marL="106680" indent="0" algn="just">
              <a:lnSpc>
                <a:spcPct val="107000"/>
              </a:lnSpc>
              <a:spcAft>
                <a:spcPts val="800"/>
              </a:spcAft>
              <a:buNone/>
            </a:pPr>
            <a:r>
              <a:rPr lang="es-ES" sz="2800" dirty="0">
                <a:effectLst/>
                <a:latin typeface="Arial" panose="020B0604020202020204" pitchFamily="34" charset="0"/>
                <a:ea typeface="Times New Roman" panose="02020603050405020304" pitchFamily="18" charset="0"/>
                <a:cs typeface="Times New Roman" panose="02020603050405020304" pitchFamily="18" charset="0"/>
              </a:rPr>
              <a:t>“</a:t>
            </a:r>
            <a:r>
              <a:rPr lang="es-ES" sz="2800" b="1" dirty="0">
                <a:effectLst/>
                <a:latin typeface="Arial" panose="020B0604020202020204" pitchFamily="34" charset="0"/>
                <a:ea typeface="Times New Roman" panose="02020603050405020304" pitchFamily="18" charset="0"/>
                <a:cs typeface="Times New Roman" panose="02020603050405020304" pitchFamily="18" charset="0"/>
              </a:rPr>
              <a:t>Artículo 69. </a:t>
            </a:r>
            <a:r>
              <a:rPr lang="es-ES" sz="2800" dirty="0">
                <a:effectLst/>
                <a:latin typeface="Arial" panose="020B0604020202020204" pitchFamily="34" charset="0"/>
                <a:ea typeface="Times New Roman" panose="02020603050405020304" pitchFamily="18" charset="0"/>
                <a:cs typeface="Times New Roman" panose="02020603050405020304" pitchFamily="18" charset="0"/>
              </a:rPr>
              <a:t>Defectuoso funcionamiento de la administración de justicia. Fuera de los casos previstos en los artículos 66 y 68 de esta ley, quien haya sufrido un daño antijurídico, a consecuencia de la función jurisdiccional tendrá derecho a obtener la consiguiente reparación”.</a:t>
            </a:r>
            <a:endParaRPr lang="es-CO" sz="2800" dirty="0">
              <a:latin typeface="Calibri" panose="020F0502020204030204" pitchFamily="34" charset="0"/>
              <a:ea typeface="Calibri" panose="020F0502020204030204" pitchFamily="34" charset="0"/>
              <a:cs typeface="Times New Roman" panose="02020603050405020304" pitchFamily="18" charset="0"/>
            </a:endParaRPr>
          </a:p>
          <a:p>
            <a:pPr marL="106680" indent="0" algn="just">
              <a:lnSpc>
                <a:spcPct val="107000"/>
              </a:lnSpc>
              <a:spcAft>
                <a:spcPts val="800"/>
              </a:spcAft>
              <a:buNone/>
            </a:pPr>
            <a:r>
              <a:rPr lang="es-CO" sz="2800" dirty="0">
                <a:effectLst/>
                <a:latin typeface="Calibri" panose="020F0502020204030204" pitchFamily="34" charset="0"/>
                <a:ea typeface="Calibri" panose="020F0502020204030204" pitchFamily="34" charset="0"/>
                <a:cs typeface="Times New Roman" panose="02020603050405020304" pitchFamily="18" charset="0"/>
              </a:rPr>
              <a:t>S</a:t>
            </a:r>
            <a:r>
              <a:rPr lang="es-ES" sz="2800" dirty="0">
                <a:effectLst/>
                <a:latin typeface="Arial" panose="020B0604020202020204" pitchFamily="34" charset="0"/>
                <a:ea typeface="Times New Roman" panose="02020603050405020304" pitchFamily="18" charset="0"/>
                <a:cs typeface="Times New Roman" panose="02020603050405020304" pitchFamily="18" charset="0"/>
              </a:rPr>
              <a:t>e configura a partir del daño antijurídico que hubiese sufrido un sujeto como consecuencia de del ejercicio de la función judicial del Estado, en hipótesis diferentes a las de privación injusta de la libertad y error judicial, y que da lugar a imputación y por lo tanto a la consecuente reparación”.</a:t>
            </a:r>
            <a:endParaRPr lang="es-CO" sz="2800" dirty="0">
              <a:effectLst/>
              <a:latin typeface="Calibri" panose="020F0502020204030204" pitchFamily="34" charset="0"/>
              <a:ea typeface="Calibri" panose="020F0502020204030204" pitchFamily="34" charset="0"/>
              <a:cs typeface="Times New Roman" panose="02020603050405020304" pitchFamily="18" charset="0"/>
            </a:endParaRPr>
          </a:p>
          <a:p>
            <a:pPr marL="106680" indent="0" algn="just">
              <a:lnSpc>
                <a:spcPct val="107000"/>
              </a:lnSpc>
              <a:spcAft>
                <a:spcPts val="800"/>
              </a:spcAft>
              <a:buNone/>
            </a:pPr>
            <a:endParaRPr lang="es-CO" sz="2400" dirty="0"/>
          </a:p>
        </p:txBody>
      </p:sp>
    </p:spTree>
    <p:extLst>
      <p:ext uri="{BB962C8B-B14F-4D97-AF65-F5344CB8AC3E}">
        <p14:creationId xmlns:p14="http://schemas.microsoft.com/office/powerpoint/2010/main" val="40156255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la de reuniones Ion">
  <a:themeElements>
    <a:clrScheme name="Sala de reuniones 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Sala de reuniones 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la de reuniones 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546</TotalTime>
  <Words>1200</Words>
  <Application>Microsoft Office PowerPoint</Application>
  <PresentationFormat>Panorámica</PresentationFormat>
  <Paragraphs>36</Paragraphs>
  <Slides>10</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10</vt:i4>
      </vt:variant>
    </vt:vector>
  </HeadingPairs>
  <TitlesOfParts>
    <vt:vector size="16" baseType="lpstr">
      <vt:lpstr>Arial</vt:lpstr>
      <vt:lpstr>Calibri</vt:lpstr>
      <vt:lpstr>Century Gothic</vt:lpstr>
      <vt:lpstr>Times New Roman</vt:lpstr>
      <vt:lpstr>Wingdings 3</vt:lpstr>
      <vt:lpstr>Sala de reuniones Ion</vt:lpstr>
      <vt:lpstr>RESPONSABILIDAD POR LA ADMINISTRACIÓN DE JUSTICIA</vt:lpstr>
      <vt:lpstr>Presentación de PowerPoint</vt:lpstr>
      <vt:lpstr>Presentación de PowerPoint</vt:lpstr>
      <vt:lpstr>Presentación de PowerPoint</vt:lpstr>
      <vt:lpstr>1.1. El error jurisdiccional.</vt:lpstr>
      <vt:lpstr>1.1. El error jurisdiccional.</vt:lpstr>
      <vt:lpstr>1.2. La privación injusta de la libertad.</vt:lpstr>
      <vt:lpstr>1.2. La privación injusta de la libertad</vt:lpstr>
      <vt:lpstr>1.3. El defectuoso funcionamiento</vt:lpstr>
      <vt:lpstr>1.3. El defectuoso funcionamiento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RESPONSABILIDAD POR LA ADMINISTRACIÓN DE JUSTICIA</dc:title>
  <dc:creator>Hugo Andres Arenas Mendoza</dc:creator>
  <cp:lastModifiedBy>hugo andres arenas mendoza</cp:lastModifiedBy>
  <cp:revision>81</cp:revision>
  <cp:lastPrinted>2022-12-07T19:57:18Z</cp:lastPrinted>
  <dcterms:created xsi:type="dcterms:W3CDTF">2022-12-07T15:18:05Z</dcterms:created>
  <dcterms:modified xsi:type="dcterms:W3CDTF">2025-08-06T14:40:58Z</dcterms:modified>
</cp:coreProperties>
</file>