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3" r:id="rId1"/>
  </p:sldMasterIdLst>
  <p:sldIdLst>
    <p:sldId id="256" r:id="rId2"/>
    <p:sldId id="257" r:id="rId3"/>
    <p:sldId id="258" r:id="rId4"/>
    <p:sldId id="259" r:id="rId5"/>
    <p:sldId id="260" r:id="rId6"/>
    <p:sldId id="261" r:id="rId7"/>
    <p:sldId id="262" r:id="rId8"/>
    <p:sldId id="263" r:id="rId9"/>
    <p:sldId id="267" r:id="rId10"/>
    <p:sldId id="268" r:id="rId11"/>
    <p:sldId id="269" r:id="rId12"/>
    <p:sldId id="27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97A89E3C-EAB9-4082-B969-F8E776A9A835}">
          <p14:sldIdLst>
            <p14:sldId id="256"/>
            <p14:sldId id="257"/>
            <p14:sldId id="258"/>
            <p14:sldId id="259"/>
            <p14:sldId id="260"/>
            <p14:sldId id="261"/>
            <p14:sldId id="262"/>
            <p14:sldId id="263"/>
            <p14:sldId id="267"/>
            <p14:sldId id="268"/>
            <p14:sldId id="269"/>
            <p14:sldId id="2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2" d="100"/>
          <a:sy n="102" d="100"/>
        </p:scale>
        <p:origin x="954"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736C4A10-C987-490C-8159-F5C8DA388CB0}"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C80DD6F-0DCE-441F-A906-63D678C52042}" type="slidenum">
              <a:rPr lang="es-CO" smtClean="0"/>
              <a:t>‹Nº›</a:t>
            </a:fld>
            <a:endParaRPr lang="es-CO"/>
          </a:p>
        </p:txBody>
      </p:sp>
    </p:spTree>
    <p:extLst>
      <p:ext uri="{BB962C8B-B14F-4D97-AF65-F5344CB8AC3E}">
        <p14:creationId xmlns:p14="http://schemas.microsoft.com/office/powerpoint/2010/main" val="228472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736C4A10-C987-490C-8159-F5C8DA388CB0}"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C80DD6F-0DCE-441F-A906-63D678C52042}" type="slidenum">
              <a:rPr lang="es-CO" smtClean="0"/>
              <a:t>‹Nº›</a:t>
            </a:fld>
            <a:endParaRPr lang="es-CO"/>
          </a:p>
        </p:txBody>
      </p:sp>
    </p:spTree>
    <p:extLst>
      <p:ext uri="{BB962C8B-B14F-4D97-AF65-F5344CB8AC3E}">
        <p14:creationId xmlns:p14="http://schemas.microsoft.com/office/powerpoint/2010/main" val="3744288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736C4A10-C987-490C-8159-F5C8DA388CB0}"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C80DD6F-0DCE-441F-A906-63D678C52042}" type="slidenum">
              <a:rPr lang="es-CO" smtClean="0"/>
              <a:t>‹Nº›</a:t>
            </a:fld>
            <a:endParaRPr lang="es-CO"/>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64635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736C4A10-C987-490C-8159-F5C8DA388CB0}"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C80DD6F-0DCE-441F-A906-63D678C52042}" type="slidenum">
              <a:rPr lang="es-CO" smtClean="0"/>
              <a:t>‹Nº›</a:t>
            </a:fld>
            <a:endParaRPr lang="es-CO"/>
          </a:p>
        </p:txBody>
      </p:sp>
    </p:spTree>
    <p:extLst>
      <p:ext uri="{BB962C8B-B14F-4D97-AF65-F5344CB8AC3E}">
        <p14:creationId xmlns:p14="http://schemas.microsoft.com/office/powerpoint/2010/main" val="36619939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736C4A10-C987-490C-8159-F5C8DA388CB0}"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C80DD6F-0DCE-441F-A906-63D678C52042}" type="slidenum">
              <a:rPr lang="es-CO" smtClean="0"/>
              <a:t>‹Nº›</a:t>
            </a:fld>
            <a:endParaRPr lang="es-CO"/>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340766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736C4A10-C987-490C-8159-F5C8DA388CB0}"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C80DD6F-0DCE-441F-A906-63D678C52042}" type="slidenum">
              <a:rPr lang="es-CO" smtClean="0"/>
              <a:t>‹Nº›</a:t>
            </a:fld>
            <a:endParaRPr lang="es-CO"/>
          </a:p>
        </p:txBody>
      </p:sp>
    </p:spTree>
    <p:extLst>
      <p:ext uri="{BB962C8B-B14F-4D97-AF65-F5344CB8AC3E}">
        <p14:creationId xmlns:p14="http://schemas.microsoft.com/office/powerpoint/2010/main" val="21210500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36C4A10-C987-490C-8159-F5C8DA388CB0}"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C80DD6F-0DCE-441F-A906-63D678C52042}" type="slidenum">
              <a:rPr lang="es-CO" smtClean="0"/>
              <a:t>‹Nº›</a:t>
            </a:fld>
            <a:endParaRPr lang="es-CO"/>
          </a:p>
        </p:txBody>
      </p:sp>
    </p:spTree>
    <p:extLst>
      <p:ext uri="{BB962C8B-B14F-4D97-AF65-F5344CB8AC3E}">
        <p14:creationId xmlns:p14="http://schemas.microsoft.com/office/powerpoint/2010/main" val="6983453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36C4A10-C987-490C-8159-F5C8DA388CB0}"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C80DD6F-0DCE-441F-A906-63D678C52042}" type="slidenum">
              <a:rPr lang="es-CO" smtClean="0"/>
              <a:t>‹Nº›</a:t>
            </a:fld>
            <a:endParaRPr lang="es-CO"/>
          </a:p>
        </p:txBody>
      </p:sp>
    </p:spTree>
    <p:extLst>
      <p:ext uri="{BB962C8B-B14F-4D97-AF65-F5344CB8AC3E}">
        <p14:creationId xmlns:p14="http://schemas.microsoft.com/office/powerpoint/2010/main" val="3969554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36C4A10-C987-490C-8159-F5C8DA388CB0}"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C80DD6F-0DCE-441F-A906-63D678C52042}" type="slidenum">
              <a:rPr lang="es-CO" smtClean="0"/>
              <a:t>‹Nº›</a:t>
            </a:fld>
            <a:endParaRPr lang="es-CO"/>
          </a:p>
        </p:txBody>
      </p:sp>
    </p:spTree>
    <p:extLst>
      <p:ext uri="{BB962C8B-B14F-4D97-AF65-F5344CB8AC3E}">
        <p14:creationId xmlns:p14="http://schemas.microsoft.com/office/powerpoint/2010/main" val="2518189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736C4A10-C987-490C-8159-F5C8DA388CB0}" type="datetimeFigureOut">
              <a:rPr lang="es-CO" smtClean="0"/>
              <a:t>6/08/2025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C80DD6F-0DCE-441F-A906-63D678C52042}" type="slidenum">
              <a:rPr lang="es-CO" smtClean="0"/>
              <a:t>‹Nº›</a:t>
            </a:fld>
            <a:endParaRPr lang="es-CO"/>
          </a:p>
        </p:txBody>
      </p:sp>
    </p:spTree>
    <p:extLst>
      <p:ext uri="{BB962C8B-B14F-4D97-AF65-F5344CB8AC3E}">
        <p14:creationId xmlns:p14="http://schemas.microsoft.com/office/powerpoint/2010/main" val="467460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736C4A10-C987-490C-8159-F5C8DA388CB0}" type="datetimeFigureOut">
              <a:rPr lang="es-CO" smtClean="0"/>
              <a:t>6/08/2025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C80DD6F-0DCE-441F-A906-63D678C52042}" type="slidenum">
              <a:rPr lang="es-CO" smtClean="0"/>
              <a:t>‹Nº›</a:t>
            </a:fld>
            <a:endParaRPr lang="es-CO"/>
          </a:p>
        </p:txBody>
      </p:sp>
    </p:spTree>
    <p:extLst>
      <p:ext uri="{BB962C8B-B14F-4D97-AF65-F5344CB8AC3E}">
        <p14:creationId xmlns:p14="http://schemas.microsoft.com/office/powerpoint/2010/main" val="3693390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736C4A10-C987-490C-8159-F5C8DA388CB0}" type="datetimeFigureOut">
              <a:rPr lang="es-CO" smtClean="0"/>
              <a:t>6/08/2025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9C80DD6F-0DCE-441F-A906-63D678C52042}" type="slidenum">
              <a:rPr lang="es-CO" smtClean="0"/>
              <a:t>‹Nº›</a:t>
            </a:fld>
            <a:endParaRPr lang="es-CO"/>
          </a:p>
        </p:txBody>
      </p:sp>
    </p:spTree>
    <p:extLst>
      <p:ext uri="{BB962C8B-B14F-4D97-AF65-F5344CB8AC3E}">
        <p14:creationId xmlns:p14="http://schemas.microsoft.com/office/powerpoint/2010/main" val="836374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36C4A10-C987-490C-8159-F5C8DA388CB0}" type="datetimeFigureOut">
              <a:rPr lang="es-CO" smtClean="0"/>
              <a:t>6/08/2025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9C80DD6F-0DCE-441F-A906-63D678C52042}" type="slidenum">
              <a:rPr lang="es-CO" smtClean="0"/>
              <a:t>‹Nº›</a:t>
            </a:fld>
            <a:endParaRPr lang="es-CO"/>
          </a:p>
        </p:txBody>
      </p:sp>
    </p:spTree>
    <p:extLst>
      <p:ext uri="{BB962C8B-B14F-4D97-AF65-F5344CB8AC3E}">
        <p14:creationId xmlns:p14="http://schemas.microsoft.com/office/powerpoint/2010/main" val="2753912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6C4A10-C987-490C-8159-F5C8DA388CB0}" type="datetimeFigureOut">
              <a:rPr lang="es-CO" smtClean="0"/>
              <a:t>6/08/2025</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9C80DD6F-0DCE-441F-A906-63D678C52042}" type="slidenum">
              <a:rPr lang="es-CO" smtClean="0"/>
              <a:t>‹Nº›</a:t>
            </a:fld>
            <a:endParaRPr lang="es-CO"/>
          </a:p>
        </p:txBody>
      </p:sp>
    </p:spTree>
    <p:extLst>
      <p:ext uri="{BB962C8B-B14F-4D97-AF65-F5344CB8AC3E}">
        <p14:creationId xmlns:p14="http://schemas.microsoft.com/office/powerpoint/2010/main" val="2318470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36C4A10-C987-490C-8159-F5C8DA388CB0}" type="datetimeFigureOut">
              <a:rPr lang="es-CO" smtClean="0"/>
              <a:t>6/08/2025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C80DD6F-0DCE-441F-A906-63D678C52042}" type="slidenum">
              <a:rPr lang="es-CO" smtClean="0"/>
              <a:t>‹Nº›</a:t>
            </a:fld>
            <a:endParaRPr lang="es-CO"/>
          </a:p>
        </p:txBody>
      </p:sp>
    </p:spTree>
    <p:extLst>
      <p:ext uri="{BB962C8B-B14F-4D97-AF65-F5344CB8AC3E}">
        <p14:creationId xmlns:p14="http://schemas.microsoft.com/office/powerpoint/2010/main" val="3822984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36C4A10-C987-490C-8159-F5C8DA388CB0}" type="datetimeFigureOut">
              <a:rPr lang="es-CO" smtClean="0"/>
              <a:t>6/08/2025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C80DD6F-0DCE-441F-A906-63D678C52042}" type="slidenum">
              <a:rPr lang="es-CO" smtClean="0"/>
              <a:t>‹Nº›</a:t>
            </a:fld>
            <a:endParaRPr lang="es-CO"/>
          </a:p>
        </p:txBody>
      </p:sp>
    </p:spTree>
    <p:extLst>
      <p:ext uri="{BB962C8B-B14F-4D97-AF65-F5344CB8AC3E}">
        <p14:creationId xmlns:p14="http://schemas.microsoft.com/office/powerpoint/2010/main" val="3608977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36C4A10-C987-490C-8159-F5C8DA388CB0}" type="datetimeFigureOut">
              <a:rPr lang="es-CO" smtClean="0"/>
              <a:t>6/08/2025</a:t>
            </a:fld>
            <a:endParaRPr lang="es-CO"/>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C80DD6F-0DCE-441F-A906-63D678C52042}" type="slidenum">
              <a:rPr lang="es-CO" smtClean="0"/>
              <a:t>‹Nº›</a:t>
            </a:fld>
            <a:endParaRPr lang="es-CO"/>
          </a:p>
        </p:txBody>
      </p:sp>
    </p:spTree>
    <p:extLst>
      <p:ext uri="{BB962C8B-B14F-4D97-AF65-F5344CB8AC3E}">
        <p14:creationId xmlns:p14="http://schemas.microsoft.com/office/powerpoint/2010/main" val="2671421130"/>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934A57-52D2-4E37-822C-DD3A43EB344B}"/>
              </a:ext>
            </a:extLst>
          </p:cNvPr>
          <p:cNvSpPr>
            <a:spLocks noGrp="1"/>
          </p:cNvSpPr>
          <p:nvPr>
            <p:ph type="ctrTitle"/>
          </p:nvPr>
        </p:nvSpPr>
        <p:spPr/>
        <p:txBody>
          <a:bodyPr/>
          <a:lstStyle/>
          <a:p>
            <a:r>
              <a:rPr lang="es-CO" dirty="0"/>
              <a:t>ACCIÓN DE REPETICIÓN</a:t>
            </a:r>
          </a:p>
        </p:txBody>
      </p:sp>
      <p:sp>
        <p:nvSpPr>
          <p:cNvPr id="3" name="Subtítulo 2">
            <a:extLst>
              <a:ext uri="{FF2B5EF4-FFF2-40B4-BE49-F238E27FC236}">
                <a16:creationId xmlns:a16="http://schemas.microsoft.com/office/drawing/2014/main" id="{0C8F67CD-4652-4AE4-84F4-FBBAD20A76C0}"/>
              </a:ext>
            </a:extLst>
          </p:cNvPr>
          <p:cNvSpPr>
            <a:spLocks noGrp="1"/>
          </p:cNvSpPr>
          <p:nvPr>
            <p:ph type="subTitle" idx="1"/>
          </p:nvPr>
        </p:nvSpPr>
        <p:spPr>
          <a:xfrm>
            <a:off x="1524000" y="4614203"/>
            <a:ext cx="9144000" cy="1223888"/>
          </a:xfrm>
        </p:spPr>
        <p:txBody>
          <a:bodyPr>
            <a:normAutofit/>
          </a:bodyPr>
          <a:lstStyle/>
          <a:p>
            <a:r>
              <a:rPr lang="es-CO" sz="3200" dirty="0"/>
              <a:t>Hugo Andrés Arenas Mendoza </a:t>
            </a:r>
          </a:p>
        </p:txBody>
      </p:sp>
    </p:spTree>
    <p:extLst>
      <p:ext uri="{BB962C8B-B14F-4D97-AF65-F5344CB8AC3E}">
        <p14:creationId xmlns:p14="http://schemas.microsoft.com/office/powerpoint/2010/main" val="647376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077FBD-1496-4810-8704-80E91CC99A86}"/>
              </a:ext>
            </a:extLst>
          </p:cNvPr>
          <p:cNvSpPr>
            <a:spLocks noGrp="1"/>
          </p:cNvSpPr>
          <p:nvPr>
            <p:ph type="ctrTitle"/>
          </p:nvPr>
        </p:nvSpPr>
        <p:spPr>
          <a:xfrm>
            <a:off x="3227294" y="224119"/>
            <a:ext cx="6046709" cy="968188"/>
          </a:xfrm>
        </p:spPr>
        <p:style>
          <a:lnRef idx="2">
            <a:schemeClr val="dk1"/>
          </a:lnRef>
          <a:fillRef idx="1">
            <a:schemeClr val="lt1"/>
          </a:fillRef>
          <a:effectRef idx="0">
            <a:schemeClr val="dk1"/>
          </a:effectRef>
          <a:fontRef idx="minor">
            <a:schemeClr val="dk1"/>
          </a:fontRef>
        </p:style>
        <p:txBody>
          <a:bodyPr/>
          <a:lstStyle/>
          <a:p>
            <a:pPr algn="ctr"/>
            <a:r>
              <a:rPr lang="es-CO" dirty="0"/>
              <a:t>VENTAJAS</a:t>
            </a:r>
          </a:p>
        </p:txBody>
      </p:sp>
      <p:sp>
        <p:nvSpPr>
          <p:cNvPr id="3" name="Subtítulo 2">
            <a:extLst>
              <a:ext uri="{FF2B5EF4-FFF2-40B4-BE49-F238E27FC236}">
                <a16:creationId xmlns:a16="http://schemas.microsoft.com/office/drawing/2014/main" id="{9BEC94AE-CA0E-4D26-99A6-F1180B129A7A}"/>
              </a:ext>
            </a:extLst>
          </p:cNvPr>
          <p:cNvSpPr>
            <a:spLocks noGrp="1"/>
          </p:cNvSpPr>
          <p:nvPr>
            <p:ph type="subTitle" idx="1"/>
          </p:nvPr>
        </p:nvSpPr>
        <p:spPr>
          <a:xfrm>
            <a:off x="596348" y="1550895"/>
            <a:ext cx="10641495" cy="4942670"/>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algn="l"/>
            <a:r>
              <a:rPr lang="es-CO" sz="2800" dirty="0">
                <a:solidFill>
                  <a:schemeClr val="tx1"/>
                </a:solidFill>
              </a:rPr>
              <a:t>1. Prevención de futuros daños; </a:t>
            </a:r>
          </a:p>
          <a:p>
            <a:pPr algn="l"/>
            <a:r>
              <a:rPr lang="es-CO" sz="2800" dirty="0">
                <a:solidFill>
                  <a:schemeClr val="tx1"/>
                </a:solidFill>
              </a:rPr>
              <a:t>2. Protección del patrimonio estatal; </a:t>
            </a:r>
          </a:p>
          <a:p>
            <a:pPr algn="l"/>
            <a:r>
              <a:rPr lang="es-CO" sz="2800" dirty="0">
                <a:solidFill>
                  <a:schemeClr val="tx1"/>
                </a:solidFill>
              </a:rPr>
              <a:t>3. Que el verdadero responsable pague (y otros derechos de las víctimas); </a:t>
            </a:r>
          </a:p>
          <a:p>
            <a:pPr algn="l"/>
            <a:r>
              <a:rPr lang="es-CO" sz="2800" dirty="0">
                <a:solidFill>
                  <a:schemeClr val="tx1"/>
                </a:solidFill>
              </a:rPr>
              <a:t>4. La confianza para los ciudadanos y la eficiente lucha contra la corrupción </a:t>
            </a:r>
          </a:p>
          <a:p>
            <a:pPr algn="l"/>
            <a:r>
              <a:rPr lang="es-CO" sz="2800" dirty="0">
                <a:solidFill>
                  <a:schemeClr val="tx1"/>
                </a:solidFill>
              </a:rPr>
              <a:t>5. Es una institución centenaria que debe ser protegida y su inaplicabilidad en la práctica no prueba su inconveniencia. Estos argumentos son de más fácil contradicción y obedece a otros temas que no tienen igual importancia que los anteriores, puesto que existen mejores maneras de realizar los principios que defienden. </a:t>
            </a:r>
          </a:p>
        </p:txBody>
      </p:sp>
    </p:spTree>
    <p:extLst>
      <p:ext uri="{BB962C8B-B14F-4D97-AF65-F5344CB8AC3E}">
        <p14:creationId xmlns:p14="http://schemas.microsoft.com/office/powerpoint/2010/main" val="3438146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ACDE94-2F06-4429-9363-FF78F02BEB65}"/>
              </a:ext>
            </a:extLst>
          </p:cNvPr>
          <p:cNvSpPr>
            <a:spLocks noGrp="1"/>
          </p:cNvSpPr>
          <p:nvPr>
            <p:ph type="ctrTitle"/>
          </p:nvPr>
        </p:nvSpPr>
        <p:spPr>
          <a:xfrm>
            <a:off x="1507067" y="188259"/>
            <a:ext cx="7766936" cy="938176"/>
          </a:xfrm>
        </p:spPr>
        <p:style>
          <a:lnRef idx="2">
            <a:schemeClr val="dk1"/>
          </a:lnRef>
          <a:fillRef idx="1">
            <a:schemeClr val="lt1"/>
          </a:fillRef>
          <a:effectRef idx="0">
            <a:schemeClr val="dk1"/>
          </a:effectRef>
          <a:fontRef idx="minor">
            <a:schemeClr val="dk1"/>
          </a:fontRef>
        </p:style>
        <p:txBody>
          <a:bodyPr/>
          <a:lstStyle/>
          <a:p>
            <a:pPr algn="ctr"/>
            <a:r>
              <a:rPr lang="es-CO" dirty="0"/>
              <a:t>Caso colombiano</a:t>
            </a:r>
          </a:p>
        </p:txBody>
      </p:sp>
      <p:sp>
        <p:nvSpPr>
          <p:cNvPr id="3" name="Subtítulo 2">
            <a:extLst>
              <a:ext uri="{FF2B5EF4-FFF2-40B4-BE49-F238E27FC236}">
                <a16:creationId xmlns:a16="http://schemas.microsoft.com/office/drawing/2014/main" id="{BB871794-941F-4B7E-AEBC-E98A80C537CE}"/>
              </a:ext>
            </a:extLst>
          </p:cNvPr>
          <p:cNvSpPr>
            <a:spLocks noGrp="1"/>
          </p:cNvSpPr>
          <p:nvPr>
            <p:ph type="subTitle" idx="1"/>
          </p:nvPr>
        </p:nvSpPr>
        <p:spPr>
          <a:xfrm>
            <a:off x="687897" y="1224793"/>
            <a:ext cx="10972800" cy="5030233"/>
          </a:xfrm>
        </p:spPr>
        <p:style>
          <a:lnRef idx="2">
            <a:schemeClr val="dk1"/>
          </a:lnRef>
          <a:fillRef idx="1">
            <a:schemeClr val="lt1"/>
          </a:fillRef>
          <a:effectRef idx="0">
            <a:schemeClr val="dk1"/>
          </a:effectRef>
          <a:fontRef idx="minor">
            <a:schemeClr val="dk1"/>
          </a:fontRef>
        </p:style>
        <p:txBody>
          <a:bodyPr>
            <a:noAutofit/>
          </a:bodyPr>
          <a:lstStyle/>
          <a:p>
            <a:pPr algn="just"/>
            <a:r>
              <a:rPr lang="es-CO" sz="3600" dirty="0">
                <a:solidFill>
                  <a:schemeClr val="tx1"/>
                </a:solidFill>
              </a:rPr>
              <a:t>En Colombia, también tiene otras graves dificultades en su aplicación, porque el derecho administrativo no alcanza el mismo nivel de desarrollo que en España y prueba de esto, es el régimen de empleos públicos, quienes no cuentan con las garantías mínimas de estabilidad, recursos, independencia, tiempo, un verdadero régimen de carrera, para poder ejercer su función como los del régimen español. </a:t>
            </a:r>
          </a:p>
        </p:txBody>
      </p:sp>
    </p:spTree>
    <p:extLst>
      <p:ext uri="{BB962C8B-B14F-4D97-AF65-F5344CB8AC3E}">
        <p14:creationId xmlns:p14="http://schemas.microsoft.com/office/powerpoint/2010/main" val="2247482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46288C-0A81-406E-B763-A12A3ABA1522}"/>
              </a:ext>
            </a:extLst>
          </p:cNvPr>
          <p:cNvSpPr>
            <a:spLocks noGrp="1"/>
          </p:cNvSpPr>
          <p:nvPr>
            <p:ph type="title"/>
          </p:nvPr>
        </p:nvSpPr>
        <p:spPr/>
        <p:txBody>
          <a:bodyPr/>
          <a:lstStyle/>
          <a:p>
            <a:r>
              <a:rPr lang="es-CO" dirty="0"/>
              <a:t>Conclusión</a:t>
            </a:r>
          </a:p>
        </p:txBody>
      </p:sp>
      <p:sp>
        <p:nvSpPr>
          <p:cNvPr id="3" name="Marcador de contenido 2">
            <a:extLst>
              <a:ext uri="{FF2B5EF4-FFF2-40B4-BE49-F238E27FC236}">
                <a16:creationId xmlns:a16="http://schemas.microsoft.com/office/drawing/2014/main" id="{408A1362-B7DC-4C20-91A4-3C989C55DA24}"/>
              </a:ext>
            </a:extLst>
          </p:cNvPr>
          <p:cNvSpPr>
            <a:spLocks noGrp="1"/>
          </p:cNvSpPr>
          <p:nvPr>
            <p:ph idx="1"/>
          </p:nvPr>
        </p:nvSpPr>
        <p:spPr>
          <a:xfrm>
            <a:off x="559888" y="1497009"/>
            <a:ext cx="10837332" cy="4969565"/>
          </a:xfrm>
        </p:spPr>
        <p:style>
          <a:lnRef idx="2">
            <a:schemeClr val="dk1"/>
          </a:lnRef>
          <a:fillRef idx="1">
            <a:schemeClr val="lt1"/>
          </a:fillRef>
          <a:effectRef idx="0">
            <a:schemeClr val="dk1"/>
          </a:effectRef>
          <a:fontRef idx="minor">
            <a:schemeClr val="dk1"/>
          </a:fontRef>
        </p:style>
        <p:txBody>
          <a:bodyPr>
            <a:noAutofit/>
          </a:bodyPr>
          <a:lstStyle/>
          <a:p>
            <a:pPr marL="0" indent="0" algn="just">
              <a:buNone/>
            </a:pPr>
            <a:r>
              <a:rPr lang="es-CO" sz="2400" dirty="0"/>
              <a:t>Como se ha observado, no solamente se requiere de reformas legales para que la acción de regreso se realice en la práctica, puesto que existen otros mecanismos encaminados a responsabilizar al funcionario, como son la acción civil en el proceso penal, el derecho disciplinario y el derecho fiscal y al parecer, los Estados son conscientes que deben asumir esa deuda a título personal y que la no recuperación de las sumas por medio de la acción de repetición no significan un grave detrimento patrimonial. Así mismo, es necesaria una preparación tanto de los operadores jurídicos como de los propios funcionarios, un cambio de mentalidad y esta nueva visión requiere de tiempo para que entre a operar. Por todo lo anterior, considero que en este momento y a mediano plazo, mientras no se logre un verdadero avance sobre el tema, la acción de regreso debe continuar sin aplicarse.</a:t>
            </a:r>
          </a:p>
        </p:txBody>
      </p:sp>
    </p:spTree>
    <p:extLst>
      <p:ext uri="{BB962C8B-B14F-4D97-AF65-F5344CB8AC3E}">
        <p14:creationId xmlns:p14="http://schemas.microsoft.com/office/powerpoint/2010/main" val="3507228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F1F399-C770-4723-9769-A627AF71A431}"/>
              </a:ext>
            </a:extLst>
          </p:cNvPr>
          <p:cNvSpPr>
            <a:spLocks noGrp="1"/>
          </p:cNvSpPr>
          <p:nvPr>
            <p:ph type="ctrTitle"/>
          </p:nvPr>
        </p:nvSpPr>
        <p:spPr>
          <a:xfrm>
            <a:off x="1507067" y="132522"/>
            <a:ext cx="7766936" cy="2674645"/>
          </a:xfrm>
        </p:spPr>
        <p:txBody>
          <a:bodyPr/>
          <a:lstStyle/>
          <a:p>
            <a:r>
              <a:rPr lang="es-ES_tradnl" sz="3200" b="1" dirty="0"/>
              <a:t>1.</a:t>
            </a:r>
            <a:r>
              <a:rPr lang="es-ES_tradnl" sz="3200" b="1" i="1" dirty="0"/>
              <a:t> EL PROCESO DE INCORPORACIÓN DE LA ACCIÓN DE REPETICIÓN EN EL DERECHO COLOMBIANO</a:t>
            </a:r>
            <a:br>
              <a:rPr lang="es-CO" dirty="0"/>
            </a:br>
            <a:endParaRPr lang="es-CO" dirty="0"/>
          </a:p>
        </p:txBody>
      </p:sp>
      <p:sp>
        <p:nvSpPr>
          <p:cNvPr id="3" name="Subtítulo 2">
            <a:extLst>
              <a:ext uri="{FF2B5EF4-FFF2-40B4-BE49-F238E27FC236}">
                <a16:creationId xmlns:a16="http://schemas.microsoft.com/office/drawing/2014/main" id="{9427EF7E-C314-4BA4-A840-601DC5756114}"/>
              </a:ext>
            </a:extLst>
          </p:cNvPr>
          <p:cNvSpPr>
            <a:spLocks noGrp="1"/>
          </p:cNvSpPr>
          <p:nvPr>
            <p:ph type="subTitle" idx="1"/>
          </p:nvPr>
        </p:nvSpPr>
        <p:spPr>
          <a:xfrm>
            <a:off x="1507067" y="2473088"/>
            <a:ext cx="7766936" cy="4126495"/>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endParaRPr lang="es-ES_tradnl" sz="3200" dirty="0"/>
          </a:p>
          <a:p>
            <a:pPr marL="342900" indent="-342900" algn="l">
              <a:buAutoNum type="arabicPeriod"/>
            </a:pPr>
            <a:r>
              <a:rPr lang="es-ES_tradnl" sz="3200" dirty="0"/>
              <a:t>La Constitución de 1886; </a:t>
            </a:r>
          </a:p>
          <a:p>
            <a:pPr marL="342900" indent="-342900" algn="l">
              <a:buAutoNum type="arabicPeriod"/>
            </a:pPr>
            <a:r>
              <a:rPr lang="es-ES_tradnl" sz="3200" dirty="0"/>
              <a:t>El Código Civil de 1887; </a:t>
            </a:r>
          </a:p>
          <a:p>
            <a:pPr marL="342900" indent="-342900" algn="l">
              <a:buAutoNum type="arabicPeriod"/>
            </a:pPr>
            <a:r>
              <a:rPr lang="es-ES_tradnl" sz="3200" dirty="0"/>
              <a:t>La creación de la jurisdicción contenciosa, Ley 130 de 1914; </a:t>
            </a:r>
          </a:p>
          <a:p>
            <a:pPr marL="342900" indent="-342900" algn="l">
              <a:buAutoNum type="arabicPeriod"/>
            </a:pPr>
            <a:r>
              <a:rPr lang="es-ES_tradnl" sz="3200" dirty="0"/>
              <a:t>La Ley 38 de 1918; </a:t>
            </a:r>
          </a:p>
          <a:p>
            <a:pPr marL="342900" indent="-342900" algn="l">
              <a:buAutoNum type="arabicPeriod"/>
            </a:pPr>
            <a:r>
              <a:rPr lang="es-ES_tradnl" sz="3200" dirty="0"/>
              <a:t>La Ley 42 de 1923 (Contraloría) </a:t>
            </a:r>
          </a:p>
          <a:p>
            <a:pPr marL="342900" indent="-342900" algn="l">
              <a:buAutoNum type="arabicPeriod"/>
            </a:pPr>
            <a:r>
              <a:rPr lang="es-ES_tradnl" sz="3200" dirty="0"/>
              <a:t>La Ley 35 de 1925 (Juicios de cuentas)</a:t>
            </a:r>
            <a:endParaRPr lang="es-CO" sz="3200" dirty="0"/>
          </a:p>
          <a:p>
            <a:endParaRPr lang="es-CO" dirty="0"/>
          </a:p>
        </p:txBody>
      </p:sp>
    </p:spTree>
    <p:extLst>
      <p:ext uri="{BB962C8B-B14F-4D97-AF65-F5344CB8AC3E}">
        <p14:creationId xmlns:p14="http://schemas.microsoft.com/office/powerpoint/2010/main" val="3319884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a:extLst>
              <a:ext uri="{FF2B5EF4-FFF2-40B4-BE49-F238E27FC236}">
                <a16:creationId xmlns:a16="http://schemas.microsoft.com/office/drawing/2014/main" id="{BB2AB296-B0D4-4F07-8761-75F0945DF389}"/>
              </a:ext>
            </a:extLst>
          </p:cNvPr>
          <p:cNvSpPr>
            <a:spLocks noGrp="1"/>
          </p:cNvSpPr>
          <p:nvPr>
            <p:ph type="ctrTitle"/>
          </p:nvPr>
        </p:nvSpPr>
        <p:spPr>
          <a:xfrm>
            <a:off x="466165" y="1326776"/>
            <a:ext cx="10639157" cy="4876800"/>
          </a:xfrm>
        </p:spPr>
        <p:style>
          <a:lnRef idx="2">
            <a:schemeClr val="dk1"/>
          </a:lnRef>
          <a:fillRef idx="1">
            <a:schemeClr val="lt1"/>
          </a:fillRef>
          <a:effectRef idx="0">
            <a:schemeClr val="dk1"/>
          </a:effectRef>
          <a:fontRef idx="minor">
            <a:schemeClr val="dk1"/>
          </a:fontRef>
        </p:style>
        <p:txBody>
          <a:bodyPr/>
          <a:lstStyle/>
          <a:p>
            <a:pPr algn="l"/>
            <a:r>
              <a:rPr lang="es-ES_tradnl" sz="3200" dirty="0">
                <a:solidFill>
                  <a:schemeClr val="tx1"/>
                </a:solidFill>
              </a:rPr>
              <a:t>Al lado de </a:t>
            </a:r>
            <a:r>
              <a:rPr lang="es-ES_tradnl" sz="3200">
                <a:solidFill>
                  <a:schemeClr val="tx1"/>
                </a:solidFill>
              </a:rPr>
              <a:t>estos primeros pasos </a:t>
            </a:r>
            <a:r>
              <a:rPr lang="es-ES_tradnl" sz="3200" dirty="0">
                <a:solidFill>
                  <a:schemeClr val="tx1"/>
                </a:solidFill>
              </a:rPr>
              <a:t>en la configuración de la acción de repetición, se deben destacar algunos desarrollos más recientes como: </a:t>
            </a:r>
            <a:br>
              <a:rPr lang="es-ES_tradnl" sz="3200" dirty="0">
                <a:solidFill>
                  <a:schemeClr val="tx1"/>
                </a:solidFill>
              </a:rPr>
            </a:br>
            <a:r>
              <a:rPr lang="es-ES_tradnl" sz="3200" dirty="0">
                <a:solidFill>
                  <a:schemeClr val="tx1"/>
                </a:solidFill>
              </a:rPr>
              <a:t>la reforma constitucional de 1936, el proyecto de ley del Consejo de Estado de 1961, el Decreto 528 de 1964; el Decreto 1400 del 6 de agosto de 1970, el Decreto 150 de 1976, el Decreto-Ley 222 de 1983; el Decreto 1 de 1984 y el Decreto 1333 de 1986. </a:t>
            </a:r>
            <a:endParaRPr lang="es-CO" dirty="0"/>
          </a:p>
        </p:txBody>
      </p:sp>
    </p:spTree>
    <p:extLst>
      <p:ext uri="{BB962C8B-B14F-4D97-AF65-F5344CB8AC3E}">
        <p14:creationId xmlns:p14="http://schemas.microsoft.com/office/powerpoint/2010/main" val="880300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BA7913-5AC0-4577-BD12-5261FF2846C0}"/>
              </a:ext>
            </a:extLst>
          </p:cNvPr>
          <p:cNvSpPr>
            <a:spLocks noGrp="1"/>
          </p:cNvSpPr>
          <p:nvPr>
            <p:ph type="ctrTitle"/>
          </p:nvPr>
        </p:nvSpPr>
        <p:spPr>
          <a:xfrm>
            <a:off x="980661" y="463826"/>
            <a:ext cx="8560904" cy="2343341"/>
          </a:xfrm>
        </p:spPr>
        <p:txBody>
          <a:bodyPr/>
          <a:lstStyle/>
          <a:p>
            <a:pPr algn="l"/>
            <a:r>
              <a:rPr lang="es-ES_tradnl" sz="3200" b="1" dirty="0"/>
              <a:t>2.</a:t>
            </a:r>
            <a:r>
              <a:rPr lang="es-ES_tradnl" sz="3200" b="1" i="1" dirty="0"/>
              <a:t> PRINCIPALES DESARROLLOS DE LA ACCIÓN DE REPETICIÓN EN COLOMBIA A PARTIR DE LA CONSTITUCIÓN DE 1991.</a:t>
            </a:r>
            <a:br>
              <a:rPr lang="es-CO" dirty="0"/>
            </a:br>
            <a:endParaRPr lang="es-CO" dirty="0"/>
          </a:p>
        </p:txBody>
      </p:sp>
      <p:sp>
        <p:nvSpPr>
          <p:cNvPr id="3" name="Subtítulo 2">
            <a:extLst>
              <a:ext uri="{FF2B5EF4-FFF2-40B4-BE49-F238E27FC236}">
                <a16:creationId xmlns:a16="http://schemas.microsoft.com/office/drawing/2014/main" id="{AFCE4C6E-ED1C-4FA7-9737-048B9B283117}"/>
              </a:ext>
            </a:extLst>
          </p:cNvPr>
          <p:cNvSpPr>
            <a:spLocks noGrp="1"/>
          </p:cNvSpPr>
          <p:nvPr>
            <p:ph type="subTitle" idx="1"/>
          </p:nvPr>
        </p:nvSpPr>
        <p:spPr>
          <a:xfrm>
            <a:off x="980660" y="2504661"/>
            <a:ext cx="10747513" cy="4041913"/>
          </a:xfrm>
        </p:spPr>
        <p:style>
          <a:lnRef idx="2">
            <a:schemeClr val="dk1"/>
          </a:lnRef>
          <a:fillRef idx="1">
            <a:schemeClr val="lt1"/>
          </a:fillRef>
          <a:effectRef idx="0">
            <a:schemeClr val="dk1"/>
          </a:effectRef>
          <a:fontRef idx="minor">
            <a:schemeClr val="dk1"/>
          </a:fontRef>
        </p:style>
        <p:txBody>
          <a:bodyPr>
            <a:normAutofit/>
          </a:bodyPr>
          <a:lstStyle/>
          <a:p>
            <a:pPr algn="l"/>
            <a:r>
              <a:rPr lang="es-ES_tradnl" sz="3200" dirty="0">
                <a:solidFill>
                  <a:schemeClr val="tx1"/>
                </a:solidFill>
              </a:rPr>
              <a:t>“ART. 90. […]. 	</a:t>
            </a:r>
            <a:endParaRPr lang="es-CO" sz="3200" dirty="0">
              <a:solidFill>
                <a:schemeClr val="tx1"/>
              </a:solidFill>
            </a:endParaRPr>
          </a:p>
          <a:p>
            <a:pPr algn="l"/>
            <a:r>
              <a:rPr lang="es-ES_tradnl" sz="3200" i="1" dirty="0">
                <a:solidFill>
                  <a:schemeClr val="tx1"/>
                </a:solidFill>
              </a:rPr>
              <a:t>En el evento de ser condenado el Estado a la reparación patrimonial de uno de tales daños, que haya sido consecuencia de la conducta dolosa o gravemente culposa de un agente suyo, aquel deberá repetir contra este”</a:t>
            </a:r>
            <a:r>
              <a:rPr lang="es-ES_tradnl" sz="3200" dirty="0">
                <a:solidFill>
                  <a:schemeClr val="tx1"/>
                </a:solidFill>
              </a:rPr>
              <a:t>.</a:t>
            </a:r>
            <a:endParaRPr lang="es-CO" sz="3200" dirty="0">
              <a:solidFill>
                <a:schemeClr val="tx1"/>
              </a:solidFill>
            </a:endParaRPr>
          </a:p>
          <a:p>
            <a:endParaRPr lang="es-CO" dirty="0"/>
          </a:p>
        </p:txBody>
      </p:sp>
    </p:spTree>
    <p:extLst>
      <p:ext uri="{BB962C8B-B14F-4D97-AF65-F5344CB8AC3E}">
        <p14:creationId xmlns:p14="http://schemas.microsoft.com/office/powerpoint/2010/main" val="1366204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EF3F24-F2A8-4AD6-93F2-3C5E58621DE4}"/>
              </a:ext>
            </a:extLst>
          </p:cNvPr>
          <p:cNvSpPr>
            <a:spLocks noGrp="1"/>
          </p:cNvSpPr>
          <p:nvPr>
            <p:ph type="ctrTitle"/>
          </p:nvPr>
        </p:nvSpPr>
        <p:spPr>
          <a:xfrm>
            <a:off x="490330" y="2404534"/>
            <a:ext cx="9488557" cy="1646302"/>
          </a:xfrm>
        </p:spPr>
        <p:txBody>
          <a:bodyPr/>
          <a:lstStyle/>
          <a:p>
            <a:r>
              <a:rPr lang="es-CO" sz="3600" b="1" dirty="0"/>
              <a:t>3. La ley 678 de 2001, por medio de la cual se reglamenta la determinación de responsabilidad patrimonial de los agentes del Estado a través del ejercicio de la acción de repetición o de llamamiento en garantía con fines de repetición.</a:t>
            </a:r>
            <a:endParaRPr lang="es-CO" sz="3600" dirty="0"/>
          </a:p>
        </p:txBody>
      </p:sp>
    </p:spTree>
    <p:extLst>
      <p:ext uri="{BB962C8B-B14F-4D97-AF65-F5344CB8AC3E}">
        <p14:creationId xmlns:p14="http://schemas.microsoft.com/office/powerpoint/2010/main" val="1626675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00D3E006-4F55-4EDA-ACC4-F0A2165B7AFB}"/>
              </a:ext>
            </a:extLst>
          </p:cNvPr>
          <p:cNvSpPr>
            <a:spLocks noGrp="1"/>
          </p:cNvSpPr>
          <p:nvPr>
            <p:ph type="subTitle" idx="1"/>
          </p:nvPr>
        </p:nvSpPr>
        <p:spPr>
          <a:xfrm>
            <a:off x="374708" y="721452"/>
            <a:ext cx="11442583" cy="5702461"/>
          </a:xfrm>
        </p:spPr>
        <p:style>
          <a:lnRef idx="2">
            <a:schemeClr val="dk1"/>
          </a:lnRef>
          <a:fillRef idx="1">
            <a:schemeClr val="lt1"/>
          </a:fillRef>
          <a:effectRef idx="0">
            <a:schemeClr val="dk1"/>
          </a:effectRef>
          <a:fontRef idx="minor">
            <a:schemeClr val="dk1"/>
          </a:fontRef>
        </p:style>
        <p:txBody>
          <a:bodyPr>
            <a:normAutofit/>
          </a:bodyPr>
          <a:lstStyle/>
          <a:p>
            <a:pPr algn="just">
              <a:lnSpc>
                <a:spcPct val="110000"/>
              </a:lnSpc>
              <a:spcBef>
                <a:spcPts val="0"/>
              </a:spcBef>
            </a:pPr>
            <a:r>
              <a:rPr lang="es-ES_tradnl" sz="2200" dirty="0">
                <a:solidFill>
                  <a:schemeClr val="tx1"/>
                </a:solidFill>
              </a:rPr>
              <a:t>“Artículo 2. Acción de repetición. La acción de repetición es una acción civil de carácter patrimonial que deberá ejercerse en contra del servidor o ex servidor público que como consecuencia de su conducta dolosa o gravemente culposa haya dado reconocimiento indemnizatorio por parte del Estado, proveniente de una condena, </a:t>
            </a:r>
            <a:r>
              <a:rPr lang="es-ES_tradnl" sz="2200" i="1" dirty="0">
                <a:solidFill>
                  <a:schemeClr val="tx1"/>
                </a:solidFill>
              </a:rPr>
              <a:t>conciliación u otra forma de terminación de un conflicto</a:t>
            </a:r>
            <a:r>
              <a:rPr lang="es-ES_tradnl" sz="2200" dirty="0">
                <a:solidFill>
                  <a:schemeClr val="tx1"/>
                </a:solidFill>
              </a:rPr>
              <a:t>. La misma acción se ejercitará contra el particular que investido de una función pública haya ocasionado, en forma dolosa o gravemente culposa, la reparación patrimonial. </a:t>
            </a:r>
            <a:endParaRPr lang="es-CO" sz="2200" dirty="0">
              <a:solidFill>
                <a:schemeClr val="tx1"/>
              </a:solidFill>
            </a:endParaRPr>
          </a:p>
          <a:p>
            <a:pPr algn="just">
              <a:lnSpc>
                <a:spcPct val="110000"/>
              </a:lnSpc>
              <a:spcBef>
                <a:spcPts val="0"/>
              </a:spcBef>
            </a:pPr>
            <a:r>
              <a:rPr lang="es-ES_tradnl" sz="2200" dirty="0">
                <a:solidFill>
                  <a:schemeClr val="tx1"/>
                </a:solidFill>
              </a:rPr>
              <a:t>No obstante, en los términos de esta ley, el servidor o ex servidor público o el particular investido de funciones públicas podrá ser llamado en garantía dentro del proceso de responsabilidad contra la entidad pública, con los mismos fines de la acción de repetición.</a:t>
            </a:r>
            <a:r>
              <a:rPr lang="es-ES_tradnl" sz="2200" b="1" dirty="0">
                <a:solidFill>
                  <a:schemeClr val="tx1"/>
                </a:solidFill>
              </a:rPr>
              <a:t> </a:t>
            </a:r>
            <a:endParaRPr lang="es-CO" sz="2200" dirty="0">
              <a:solidFill>
                <a:schemeClr val="tx1"/>
              </a:solidFill>
            </a:endParaRPr>
          </a:p>
          <a:p>
            <a:pPr algn="just">
              <a:lnSpc>
                <a:spcPct val="110000"/>
              </a:lnSpc>
              <a:spcBef>
                <a:spcPts val="0"/>
              </a:spcBef>
            </a:pPr>
            <a:r>
              <a:rPr lang="es-ES_tradnl" sz="2200" dirty="0">
                <a:solidFill>
                  <a:schemeClr val="tx1"/>
                </a:solidFill>
              </a:rPr>
              <a:t>Parágrafo 1. Para efectos de repetición, el contratista, el interventor, el consultor y el asesor se consideran particulares que cumplen funciones públicas en todo lo concerniente a la celebración, ejecución y liquidación de los contratos que celebren con las entidades estatales, por lo tanto estarán sujetos a lo contemplado en esta ley</a:t>
            </a:r>
            <a:r>
              <a:rPr lang="es-CO" sz="2200" dirty="0">
                <a:solidFill>
                  <a:schemeClr val="tx1"/>
                </a:solidFill>
              </a:rPr>
              <a:t> </a:t>
            </a:r>
            <a:r>
              <a:rPr lang="es-ES_tradnl" sz="2200" dirty="0">
                <a:solidFill>
                  <a:schemeClr val="tx1"/>
                </a:solidFill>
              </a:rPr>
              <a:t>(…)”. </a:t>
            </a:r>
            <a:endParaRPr lang="es-CO" sz="2200" dirty="0">
              <a:solidFill>
                <a:schemeClr val="tx1"/>
              </a:solidFill>
            </a:endParaRPr>
          </a:p>
          <a:p>
            <a:endParaRPr lang="es-CO" sz="2000" dirty="0"/>
          </a:p>
        </p:txBody>
      </p:sp>
    </p:spTree>
    <p:extLst>
      <p:ext uri="{BB962C8B-B14F-4D97-AF65-F5344CB8AC3E}">
        <p14:creationId xmlns:p14="http://schemas.microsoft.com/office/powerpoint/2010/main" val="3076386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D79B4B-8691-4415-8C61-4CC8BB854BF8}"/>
              </a:ext>
            </a:extLst>
          </p:cNvPr>
          <p:cNvSpPr>
            <a:spLocks noGrp="1"/>
          </p:cNvSpPr>
          <p:nvPr>
            <p:ph type="title"/>
          </p:nvPr>
        </p:nvSpPr>
        <p:spPr/>
        <p:txBody>
          <a:bodyPr/>
          <a:lstStyle/>
          <a:p>
            <a:r>
              <a:rPr lang="es-CO" dirty="0"/>
              <a:t>LEY 1437 DE 2012</a:t>
            </a:r>
          </a:p>
        </p:txBody>
      </p:sp>
      <p:sp>
        <p:nvSpPr>
          <p:cNvPr id="3" name="Marcador de contenido 2">
            <a:extLst>
              <a:ext uri="{FF2B5EF4-FFF2-40B4-BE49-F238E27FC236}">
                <a16:creationId xmlns:a16="http://schemas.microsoft.com/office/drawing/2014/main" id="{88E85ABD-843C-4BCB-BE8B-0A4F6DC2C8E2}"/>
              </a:ext>
            </a:extLst>
          </p:cNvPr>
          <p:cNvSpPr>
            <a:spLocks noGrp="1"/>
          </p:cNvSpPr>
          <p:nvPr>
            <p:ph idx="1"/>
          </p:nvPr>
        </p:nvSpPr>
        <p:spPr>
          <a:xfrm>
            <a:off x="394282" y="1526796"/>
            <a:ext cx="11308359" cy="4580390"/>
          </a:xfrm>
        </p:spPr>
        <p:style>
          <a:lnRef idx="2">
            <a:schemeClr val="dk1"/>
          </a:lnRef>
          <a:fillRef idx="1">
            <a:schemeClr val="lt1"/>
          </a:fillRef>
          <a:effectRef idx="0">
            <a:schemeClr val="dk1"/>
          </a:effectRef>
          <a:fontRef idx="minor">
            <a:schemeClr val="dk1"/>
          </a:fontRef>
        </p:style>
        <p:txBody>
          <a:bodyPr>
            <a:normAutofit/>
          </a:bodyPr>
          <a:lstStyle/>
          <a:p>
            <a:pPr algn="just"/>
            <a:r>
              <a:rPr lang="es-ES_tradnl" sz="2200" dirty="0"/>
              <a:t>“Art. 142. Repetición. Cuando el Estado haya debido hacer un reconocimiento indemnizatorio con ocasión de una condena, conciliación u otra forma de terminación de conflictos que sean consecuencia de la conducta dolosa o gravemente culposa del servidor o ex servidor público o del particular en ejercicio de funciones públicas, la entidad respectiva deberá repetir contra estos por lo pagado.</a:t>
            </a:r>
            <a:endParaRPr lang="es-CO" sz="2200" dirty="0"/>
          </a:p>
          <a:p>
            <a:pPr algn="just"/>
            <a:r>
              <a:rPr lang="es-ES_tradnl" sz="2200" dirty="0"/>
              <a:t>La pretensión de repetición también podrá intentarse mediante el llamamiento en garantía del servidor o ex servidor público o del particular en ejercicio de funciones públicas, dentro del proceso de responsabilidad contra la entidad pública.</a:t>
            </a:r>
            <a:endParaRPr lang="es-CO" sz="2200" dirty="0"/>
          </a:p>
          <a:p>
            <a:pPr algn="just"/>
            <a:r>
              <a:rPr lang="es-ES_tradnl" sz="2200" dirty="0"/>
              <a:t>Cuando se ejerza la pretensión autónoma de repetición, el certificado del pagador, tesorero o servidor público que cumpla tales funciones en el cual conste que la entidad realizó el pago será prueba suficiente para iniciar el proceso con pretensión de repetición contra el funcionario responsable del daño”.</a:t>
            </a:r>
            <a:endParaRPr lang="es-CO" sz="2200" dirty="0"/>
          </a:p>
          <a:p>
            <a:pPr algn="just"/>
            <a:endParaRPr lang="es-CO" dirty="0"/>
          </a:p>
        </p:txBody>
      </p:sp>
    </p:spTree>
    <p:extLst>
      <p:ext uri="{BB962C8B-B14F-4D97-AF65-F5344CB8AC3E}">
        <p14:creationId xmlns:p14="http://schemas.microsoft.com/office/powerpoint/2010/main" val="1602559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D709D7-C2DD-4B99-9622-971383E62C97}"/>
              </a:ext>
            </a:extLst>
          </p:cNvPr>
          <p:cNvSpPr>
            <a:spLocks noGrp="1"/>
          </p:cNvSpPr>
          <p:nvPr>
            <p:ph type="title"/>
          </p:nvPr>
        </p:nvSpPr>
        <p:spPr>
          <a:xfrm>
            <a:off x="331304" y="609600"/>
            <a:ext cx="11337782" cy="1320800"/>
          </a:xfrm>
        </p:spPr>
        <p:txBody>
          <a:bodyPr>
            <a:normAutofit/>
          </a:bodyPr>
          <a:lstStyle/>
          <a:p>
            <a:r>
              <a:rPr lang="es-CO" i="1" dirty="0"/>
              <a:t>LA PREVALENCIA DE LA FUNCIÓN PREVENTIVA DE LA ACCIÓN DE REGRESO EN EL DERECHO COLOMBIANO.</a:t>
            </a:r>
            <a:endParaRPr lang="es-CO" dirty="0"/>
          </a:p>
        </p:txBody>
      </p:sp>
      <p:sp>
        <p:nvSpPr>
          <p:cNvPr id="3" name="Marcador de contenido 2">
            <a:extLst>
              <a:ext uri="{FF2B5EF4-FFF2-40B4-BE49-F238E27FC236}">
                <a16:creationId xmlns:a16="http://schemas.microsoft.com/office/drawing/2014/main" id="{66681DA9-12C5-44E7-9ACE-D6679103B708}"/>
              </a:ext>
            </a:extLst>
          </p:cNvPr>
          <p:cNvSpPr>
            <a:spLocks noGrp="1"/>
          </p:cNvSpPr>
          <p:nvPr>
            <p:ph idx="1"/>
          </p:nvPr>
        </p:nvSpPr>
        <p:spPr>
          <a:xfrm>
            <a:off x="461395" y="2298583"/>
            <a:ext cx="11207692" cy="4261243"/>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r>
              <a:rPr lang="es-MX" dirty="0">
                <a:solidFill>
                  <a:schemeClr val="tx1"/>
                </a:solidFill>
              </a:rPr>
              <a:t>Según el ordenamiento jurídico colombiano la principal función de la acción de regreso en Colombia será la prevención en la generación de nuevos daños, es decir primordialmente se buscará disuadir a los agentes estatales a generar daños, puesto que su patrimonio podrá ser perseguido y tendrán que asumir los costos de su comportamiento.</a:t>
            </a:r>
            <a:endParaRPr lang="es-CO" dirty="0">
              <a:solidFill>
                <a:schemeClr val="tx1"/>
              </a:solidFill>
            </a:endParaRPr>
          </a:p>
          <a:p>
            <a:endParaRPr lang="es-CO" dirty="0">
              <a:solidFill>
                <a:schemeClr val="tx1"/>
              </a:solidFill>
            </a:endParaRPr>
          </a:p>
          <a:p>
            <a:r>
              <a:rPr lang="es-MX" dirty="0">
                <a:solidFill>
                  <a:schemeClr val="tx1"/>
                </a:solidFill>
              </a:rPr>
              <a:t>Del mismo modo, como función accesoria será la función económica al ser evidente que por medio de la acción de reparación se busca proteger el patrimonio estatal al lograr recuperar sumas de dinero que ha tenido que pagar por concepto de daños.</a:t>
            </a:r>
            <a:endParaRPr lang="es-CO" dirty="0">
              <a:solidFill>
                <a:schemeClr val="tx1"/>
              </a:solidFill>
            </a:endParaRPr>
          </a:p>
          <a:p>
            <a:pPr marL="0" indent="0">
              <a:buNone/>
            </a:pPr>
            <a:r>
              <a:rPr lang="es-MX" dirty="0">
                <a:solidFill>
                  <a:schemeClr val="tx1"/>
                </a:solidFill>
              </a:rPr>
              <a:t> </a:t>
            </a:r>
            <a:endParaRPr lang="es-CO" dirty="0">
              <a:solidFill>
                <a:schemeClr val="tx1"/>
              </a:solidFill>
            </a:endParaRPr>
          </a:p>
          <a:p>
            <a:r>
              <a:rPr lang="es-MX" dirty="0">
                <a:solidFill>
                  <a:schemeClr val="tx1"/>
                </a:solidFill>
              </a:rPr>
              <a:t>Así mismo, otra función secundaria de la acción de repetición es el poder contribuir a la reparación del daño porque la víctima ve que hay un proceso y una verdadera responsabilidad atribuida a la persona que le infirió el agravio. </a:t>
            </a:r>
            <a:endParaRPr lang="es-CO" dirty="0">
              <a:solidFill>
                <a:schemeClr val="tx1"/>
              </a:solidFill>
            </a:endParaRPr>
          </a:p>
          <a:p>
            <a:pPr marL="0" indent="0">
              <a:buNone/>
            </a:pPr>
            <a:r>
              <a:rPr lang="es-MX" dirty="0">
                <a:solidFill>
                  <a:schemeClr val="tx1"/>
                </a:solidFill>
              </a:rPr>
              <a:t> </a:t>
            </a:r>
            <a:endParaRPr lang="es-CO" dirty="0">
              <a:solidFill>
                <a:schemeClr val="tx1"/>
              </a:solidFill>
            </a:endParaRPr>
          </a:p>
          <a:p>
            <a:r>
              <a:rPr lang="es-MX" dirty="0">
                <a:solidFill>
                  <a:schemeClr val="tx1"/>
                </a:solidFill>
              </a:rPr>
              <a:t>Finalmente, la acción de regreso puede considerarse que cumple una función punitivita o retributiva, debido a que lo que hace en la práctica es imponerle una sanción económica a la persona que ha actuado con culpa grave o dolo, causando un daño a otro. </a:t>
            </a:r>
            <a:endParaRPr lang="es-CO" dirty="0">
              <a:solidFill>
                <a:schemeClr val="tx1"/>
              </a:solidFill>
            </a:endParaRPr>
          </a:p>
          <a:p>
            <a:endParaRPr lang="es-CO" dirty="0">
              <a:solidFill>
                <a:schemeClr val="tx1"/>
              </a:solidFill>
            </a:endParaRPr>
          </a:p>
        </p:txBody>
      </p:sp>
    </p:spTree>
    <p:extLst>
      <p:ext uri="{BB962C8B-B14F-4D97-AF65-F5344CB8AC3E}">
        <p14:creationId xmlns:p14="http://schemas.microsoft.com/office/powerpoint/2010/main" val="3008577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47AF50-D1F0-433B-8CA3-28EE0811A156}"/>
              </a:ext>
            </a:extLst>
          </p:cNvPr>
          <p:cNvSpPr>
            <a:spLocks noGrp="1"/>
          </p:cNvSpPr>
          <p:nvPr>
            <p:ph type="ctrTitle"/>
          </p:nvPr>
        </p:nvSpPr>
        <p:spPr>
          <a:xfrm>
            <a:off x="1507067" y="742122"/>
            <a:ext cx="7766936" cy="848139"/>
          </a:xfrm>
        </p:spPr>
        <p:style>
          <a:lnRef idx="2">
            <a:schemeClr val="dk1"/>
          </a:lnRef>
          <a:fillRef idx="1">
            <a:schemeClr val="lt1"/>
          </a:fillRef>
          <a:effectRef idx="0">
            <a:schemeClr val="dk1"/>
          </a:effectRef>
          <a:fontRef idx="minor">
            <a:schemeClr val="dk1"/>
          </a:fontRef>
        </p:style>
        <p:txBody>
          <a:bodyPr/>
          <a:lstStyle/>
          <a:p>
            <a:pPr algn="ctr"/>
            <a:r>
              <a:rPr lang="es-CO" dirty="0"/>
              <a:t>DESVENTAJAS</a:t>
            </a:r>
          </a:p>
        </p:txBody>
      </p:sp>
      <p:sp>
        <p:nvSpPr>
          <p:cNvPr id="3" name="Subtítulo 2">
            <a:extLst>
              <a:ext uri="{FF2B5EF4-FFF2-40B4-BE49-F238E27FC236}">
                <a16:creationId xmlns:a16="http://schemas.microsoft.com/office/drawing/2014/main" id="{B0446747-A9DA-406C-92B3-C49BF0E12457}"/>
              </a:ext>
            </a:extLst>
          </p:cNvPr>
          <p:cNvSpPr>
            <a:spLocks noGrp="1"/>
          </p:cNvSpPr>
          <p:nvPr>
            <p:ph type="subTitle" idx="1"/>
          </p:nvPr>
        </p:nvSpPr>
        <p:spPr>
          <a:xfrm>
            <a:off x="384314" y="1855304"/>
            <a:ext cx="11052312" cy="4611757"/>
          </a:xfrm>
        </p:spPr>
        <p:style>
          <a:lnRef idx="2">
            <a:schemeClr val="dk1"/>
          </a:lnRef>
          <a:fillRef idx="1">
            <a:schemeClr val="lt1"/>
          </a:fillRef>
          <a:effectRef idx="0">
            <a:schemeClr val="dk1"/>
          </a:effectRef>
          <a:fontRef idx="minor">
            <a:schemeClr val="dk1"/>
          </a:fontRef>
        </p:style>
        <p:txBody>
          <a:bodyPr>
            <a:normAutofit lnSpcReduction="10000"/>
          </a:bodyPr>
          <a:lstStyle/>
          <a:p>
            <a:pPr marL="342900" indent="-342900" algn="l">
              <a:buAutoNum type="arabicPeriod"/>
            </a:pPr>
            <a:r>
              <a:rPr lang="es-CO" sz="2400" dirty="0">
                <a:solidFill>
                  <a:schemeClr val="tx1"/>
                </a:solidFill>
              </a:rPr>
              <a:t>Puede llevar a condenas injustas; </a:t>
            </a:r>
          </a:p>
          <a:p>
            <a:pPr marL="342900" indent="-342900" algn="l">
              <a:buAutoNum type="arabicPeriod"/>
            </a:pPr>
            <a:r>
              <a:rPr lang="es-CO" sz="2400" dirty="0">
                <a:solidFill>
                  <a:schemeClr val="tx1"/>
                </a:solidFill>
              </a:rPr>
              <a:t>La reconocida dificultad de que prospere en la práctica; </a:t>
            </a:r>
          </a:p>
          <a:p>
            <a:pPr marL="342900" indent="-342900" algn="l">
              <a:buAutoNum type="arabicPeriod"/>
            </a:pPr>
            <a:r>
              <a:rPr lang="es-CO" sz="2400" dirty="0">
                <a:solidFill>
                  <a:schemeClr val="tx1"/>
                </a:solidFill>
              </a:rPr>
              <a:t>Facilita la buena administración y la toma de decisiones de calidad de los funcionarios públicos; </a:t>
            </a:r>
          </a:p>
          <a:p>
            <a:pPr marL="342900" indent="-342900" algn="l">
              <a:buAutoNum type="arabicPeriod"/>
            </a:pPr>
            <a:r>
              <a:rPr lang="es-CO" sz="2400" dirty="0">
                <a:solidFill>
                  <a:schemeClr val="tx1"/>
                </a:solidFill>
              </a:rPr>
              <a:t>Es mucho menos costoso para la Administración pagar el daño, que realizar todo un procedimiento o proceso de regreso que en muchas ocasiones terminará en la insolvencia del funcionario</a:t>
            </a:r>
          </a:p>
          <a:p>
            <a:pPr marL="342900" indent="-342900" algn="l">
              <a:buAutoNum type="arabicPeriod"/>
            </a:pPr>
            <a:r>
              <a:rPr lang="es-CO" sz="2400" dirty="0">
                <a:solidFill>
                  <a:schemeClr val="tx1"/>
                </a:solidFill>
              </a:rPr>
              <a:t>Desmotiva para trabajar en el sector público. Puesto, que su implementación está en contra de principios como la justicia, la seguridad jurídica, la buena administración, la eficiencia y el de búsqueda de una buena planta de personal.</a:t>
            </a:r>
          </a:p>
          <a:p>
            <a:endParaRPr lang="es-CO" dirty="0"/>
          </a:p>
        </p:txBody>
      </p:sp>
    </p:spTree>
    <p:extLst>
      <p:ext uri="{BB962C8B-B14F-4D97-AF65-F5344CB8AC3E}">
        <p14:creationId xmlns:p14="http://schemas.microsoft.com/office/powerpoint/2010/main" val="3199653462"/>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124</TotalTime>
  <Words>1265</Words>
  <Application>Microsoft Office PowerPoint</Application>
  <PresentationFormat>Panorámica</PresentationFormat>
  <Paragraphs>46</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Trebuchet MS</vt:lpstr>
      <vt:lpstr>Wingdings 3</vt:lpstr>
      <vt:lpstr>Faceta</vt:lpstr>
      <vt:lpstr>ACCIÓN DE REPETICIÓN</vt:lpstr>
      <vt:lpstr>1. EL PROCESO DE INCORPORACIÓN DE LA ACCIÓN DE REPETICIÓN EN EL DERECHO COLOMBIANO </vt:lpstr>
      <vt:lpstr>Al lado de estos primeros pasos en la configuración de la acción de repetición, se deben destacar algunos desarrollos más recientes como:  la reforma constitucional de 1936, el proyecto de ley del Consejo de Estado de 1961, el Decreto 528 de 1964; el Decreto 1400 del 6 de agosto de 1970, el Decreto 150 de 1976, el Decreto-Ley 222 de 1983; el Decreto 1 de 1984 y el Decreto 1333 de 1986. </vt:lpstr>
      <vt:lpstr>2. PRINCIPALES DESARROLLOS DE LA ACCIÓN DE REPETICIÓN EN COLOMBIA A PARTIR DE LA CONSTITUCIÓN DE 1991. </vt:lpstr>
      <vt:lpstr>3. La ley 678 de 2001, por medio de la cual se reglamenta la determinación de responsabilidad patrimonial de los agentes del Estado a través del ejercicio de la acción de repetición o de llamamiento en garantía con fines de repetición.</vt:lpstr>
      <vt:lpstr>Presentación de PowerPoint</vt:lpstr>
      <vt:lpstr>LEY 1437 DE 2012</vt:lpstr>
      <vt:lpstr>LA PREVALENCIA DE LA FUNCIÓN PREVENTIVA DE LA ACCIÓN DE REGRESO EN EL DERECHO COLOMBIANO.</vt:lpstr>
      <vt:lpstr>DESVENTAJAS</vt:lpstr>
      <vt:lpstr>VENTAJAS</vt:lpstr>
      <vt:lpstr>Caso colombiano</vt:lpstr>
      <vt:lpstr>Conclusión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Hugo Andres</dc:creator>
  <cp:lastModifiedBy>hugo andres arenas mendoza</cp:lastModifiedBy>
  <cp:revision>44</cp:revision>
  <dcterms:created xsi:type="dcterms:W3CDTF">2020-05-13T22:05:42Z</dcterms:created>
  <dcterms:modified xsi:type="dcterms:W3CDTF">2025-08-06T14:41:40Z</dcterms:modified>
</cp:coreProperties>
</file>