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71" r:id="rId2"/>
    <p:sldId id="272" r:id="rId3"/>
    <p:sldId id="273" r:id="rId4"/>
    <p:sldId id="274" r:id="rId5"/>
    <p:sldId id="275"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97" d="100"/>
          <a:sy n="97" d="100"/>
        </p:scale>
        <p:origin x="1110"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8/6/2025</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‹Nº›</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s-ES"/>
              <a:t>Haga clic para modificar los estilos de texto del patrón</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s-ES"/>
              <a:t>Haga clic para modificar el estilo de título del patrón</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s-ES"/>
              <a:t>Haga clic para modificar los estilos de texto del patrón</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8" name="Title 1"/>
          <p:cNvSpPr>
            <a:spLocks noGrp="1"/>
          </p:cNvSpPr>
          <p:nvPr>
            <p:ph type="title"/>
          </p:nvPr>
        </p:nvSpPr>
        <p:spPr>
          <a:xfrm>
            <a:off x="685801" y="609600"/>
            <a:ext cx="10131425" cy="1456267"/>
          </a:xfrm>
        </p:spPr>
        <p:txBody>
          <a:bodyPr/>
          <a:lstStyle/>
          <a:p>
            <a:r>
              <a:rPr lang="es-ES"/>
              <a:t>Haga clic para modificar el estilo de título del patrón</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s-ES"/>
              <a:t>Haga clic para modificar el estilo de título del patrón</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8/6/2025</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EF72A0-BC1A-304D-3944-DC72EA69EE90}"/>
              </a:ext>
            </a:extLst>
          </p:cNvPr>
          <p:cNvSpPr>
            <a:spLocks noGrp="1"/>
          </p:cNvSpPr>
          <p:nvPr>
            <p:ph type="ctrTitle"/>
          </p:nvPr>
        </p:nvSpPr>
        <p:spPr>
          <a:xfrm>
            <a:off x="1154955" y="1466491"/>
            <a:ext cx="8825658" cy="2674188"/>
          </a:xfrm>
        </p:spPr>
        <p:style>
          <a:lnRef idx="2">
            <a:schemeClr val="dk1"/>
          </a:lnRef>
          <a:fillRef idx="1">
            <a:schemeClr val="lt1"/>
          </a:fillRef>
          <a:effectRef idx="0">
            <a:schemeClr val="dk1"/>
          </a:effectRef>
          <a:fontRef idx="minor">
            <a:schemeClr val="dk1"/>
          </a:fontRef>
        </p:style>
        <p:txBody>
          <a:bodyPr>
            <a:normAutofit/>
          </a:bodyPr>
          <a:lstStyle/>
          <a:p>
            <a:pPr algn="ctr"/>
            <a:r>
              <a:rPr lang="es-CO" sz="4800" dirty="0"/>
              <a:t>RESPONSABILIDAD POR EL SISTEMA CARCELARIO Y PENITENCIARIO</a:t>
            </a:r>
          </a:p>
        </p:txBody>
      </p:sp>
      <p:sp>
        <p:nvSpPr>
          <p:cNvPr id="3" name="Subtítulo 2">
            <a:extLst>
              <a:ext uri="{FF2B5EF4-FFF2-40B4-BE49-F238E27FC236}">
                <a16:creationId xmlns:a16="http://schemas.microsoft.com/office/drawing/2014/main" id="{5F173ACA-0CA3-ABFD-CB67-7EAF306E9825}"/>
              </a:ext>
            </a:extLst>
          </p:cNvPr>
          <p:cNvSpPr>
            <a:spLocks noGrp="1"/>
          </p:cNvSpPr>
          <p:nvPr>
            <p:ph type="subTitle" idx="1"/>
          </p:nvPr>
        </p:nvSpPr>
        <p:spPr>
          <a:xfrm>
            <a:off x="1154955" y="4777379"/>
            <a:ext cx="8825658" cy="1062703"/>
          </a:xfrm>
        </p:spPr>
        <p:style>
          <a:lnRef idx="2">
            <a:schemeClr val="dk1"/>
          </a:lnRef>
          <a:fillRef idx="1">
            <a:schemeClr val="lt1"/>
          </a:fillRef>
          <a:effectRef idx="0">
            <a:schemeClr val="dk1"/>
          </a:effectRef>
          <a:fontRef idx="minor">
            <a:schemeClr val="dk1"/>
          </a:fontRef>
        </p:style>
        <p:txBody>
          <a:bodyPr/>
          <a:lstStyle/>
          <a:p>
            <a:endParaRPr lang="es-CO" dirty="0"/>
          </a:p>
          <a:p>
            <a:pPr algn="r"/>
            <a:r>
              <a:rPr lang="es-CO" sz="2400" dirty="0">
                <a:solidFill>
                  <a:schemeClr val="tx1"/>
                </a:solidFill>
              </a:rPr>
              <a:t>Hugo Andrés arenas mendoza</a:t>
            </a:r>
          </a:p>
        </p:txBody>
      </p:sp>
    </p:spTree>
    <p:extLst>
      <p:ext uri="{BB962C8B-B14F-4D97-AF65-F5344CB8AC3E}">
        <p14:creationId xmlns:p14="http://schemas.microsoft.com/office/powerpoint/2010/main" val="6983887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4EC5F8E-7572-584B-AD3C-07FE6A3157BA}"/>
              </a:ext>
            </a:extLst>
          </p:cNvPr>
          <p:cNvSpPr>
            <a:spLocks noGrp="1"/>
          </p:cNvSpPr>
          <p:nvPr>
            <p:ph idx="1"/>
          </p:nvPr>
        </p:nvSpPr>
        <p:spPr>
          <a:xfrm>
            <a:off x="500332" y="715992"/>
            <a:ext cx="10998679" cy="5719314"/>
          </a:xfrm>
        </p:spPr>
        <p:style>
          <a:lnRef idx="2">
            <a:schemeClr val="dk1"/>
          </a:lnRef>
          <a:fillRef idx="1">
            <a:schemeClr val="lt1"/>
          </a:fillRef>
          <a:effectRef idx="0">
            <a:schemeClr val="dk1"/>
          </a:effectRef>
          <a:fontRef idx="minor">
            <a:schemeClr val="dk1"/>
          </a:fontRef>
        </p:style>
        <p:txBody>
          <a:bodyPr>
            <a:noAutofit/>
          </a:bodyPr>
          <a:lstStyle/>
          <a:p>
            <a:pPr marL="0" indent="0" algn="just">
              <a:lnSpc>
                <a:spcPct val="107000"/>
              </a:lnSpc>
              <a:spcAft>
                <a:spcPts val="800"/>
              </a:spcAft>
              <a:buNone/>
            </a:pPr>
            <a:r>
              <a:rPr lang="es-ES" sz="2600" dirty="0">
                <a:effectLst/>
                <a:latin typeface="Times New Roman" panose="02020603050405020304" pitchFamily="18" charset="0"/>
                <a:ea typeface="Times New Roman" panose="02020603050405020304" pitchFamily="18" charset="0"/>
              </a:rPr>
              <a:t>La Corte Constitucional en la sentencia de Tutela expediente </a:t>
            </a:r>
            <a:r>
              <a:rPr lang="es-ES" sz="2600" b="1" dirty="0">
                <a:effectLst/>
                <a:latin typeface="Times New Roman" panose="02020603050405020304" pitchFamily="18" charset="0"/>
                <a:ea typeface="Times New Roman" panose="02020603050405020304" pitchFamily="18" charset="0"/>
              </a:rPr>
              <a:t>T-153 del 28 de abril de 1998 </a:t>
            </a:r>
            <a:r>
              <a:rPr lang="es-ES" sz="2600" dirty="0">
                <a:effectLst/>
                <a:latin typeface="Times New Roman" panose="02020603050405020304" pitchFamily="18" charset="0"/>
                <a:ea typeface="Times New Roman" panose="02020603050405020304" pitchFamily="18" charset="0"/>
              </a:rPr>
              <a:t>declaró la existencia de un estado de cosas inconstitucionales en el sistema penitenciario colombiano. La decisión se sustentó en las condiciones de hacinamiento </a:t>
            </a:r>
            <a:r>
              <a:rPr lang="es-ES" sz="2600" dirty="0">
                <a:latin typeface="Times New Roman" panose="02020603050405020304" pitchFamily="18" charset="0"/>
                <a:ea typeface="Times New Roman" panose="02020603050405020304" pitchFamily="18" charset="0"/>
              </a:rPr>
              <a:t>y </a:t>
            </a:r>
            <a:r>
              <a:rPr lang="es-ES" sz="2600" dirty="0">
                <a:effectLst/>
                <a:latin typeface="Times New Roman" panose="02020603050405020304" pitchFamily="18" charset="0"/>
                <a:ea typeface="Times New Roman" panose="02020603050405020304" pitchFamily="18" charset="0"/>
              </a:rPr>
              <a:t>se vulneraban los derechos fundamentales de los reclusos. </a:t>
            </a:r>
          </a:p>
          <a:p>
            <a:pPr marL="0" indent="0" algn="just">
              <a:lnSpc>
                <a:spcPct val="107000"/>
              </a:lnSpc>
              <a:spcAft>
                <a:spcPts val="800"/>
              </a:spcAft>
              <a:buNone/>
            </a:pPr>
            <a:r>
              <a:rPr lang="es-CO" sz="2600" i="1" dirty="0">
                <a:effectLst/>
                <a:latin typeface="Times New Roman" panose="02020603050405020304" pitchFamily="18" charset="0"/>
                <a:ea typeface="Calibri" panose="020F0502020204030204" pitchFamily="34" charset="0"/>
                <a:cs typeface="Times New Roman" panose="02020603050405020304" pitchFamily="18" charset="0"/>
              </a:rPr>
              <a:t>“(…) la declaración del estado de cosas inconstitucional en el Sistema Penitenciario y Carcelario, contenida en la Sentencia T-388 de 2013, para cubrir el goce efectivo de los derechos fundamentales de las personas privadas de la libertad en los llamados centros de detención transitoria del país. La Corte creará una Sala Especial de Seguimiento destinada específicamente a tal estado de cosas, instancia que tendrá </a:t>
            </a:r>
            <a:r>
              <a:rPr lang="es-ES_tradnl" sz="2600" i="1" dirty="0">
                <a:effectLst/>
                <a:latin typeface="Times New Roman" panose="02020603050405020304" pitchFamily="18" charset="0"/>
                <a:ea typeface="Calibri" panose="020F0502020204030204" pitchFamily="34" charset="0"/>
                <a:cs typeface="Times New Roman" panose="02020603050405020304" pitchFamily="18" charset="0"/>
              </a:rPr>
              <a:t>la facultad de determinar la ruta de cumplimiento, en armonía con las competencias legales de los jueces de instancia”.</a:t>
            </a:r>
            <a:r>
              <a:rPr lang="es-CO" sz="2600" i="1" dirty="0">
                <a:effectLst/>
                <a:latin typeface="Times New Roman" panose="02020603050405020304" pitchFamily="18" charset="0"/>
                <a:ea typeface="Calibri" panose="020F0502020204030204" pitchFamily="34" charset="0"/>
                <a:cs typeface="Times New Roman" panose="02020603050405020304" pitchFamily="18" charset="0"/>
              </a:rPr>
              <a:t> </a:t>
            </a:r>
            <a:r>
              <a:rPr lang="es-CO" sz="2600" b="1" dirty="0">
                <a:effectLst/>
                <a:latin typeface="Times New Roman" panose="02020603050405020304" pitchFamily="18" charset="0"/>
                <a:ea typeface="Calibri" panose="020F0502020204030204" pitchFamily="34" charset="0"/>
                <a:cs typeface="Times New Roman" panose="02020603050405020304" pitchFamily="18" charset="0"/>
              </a:rPr>
              <a:t>Constitucional, SU-112/22. </a:t>
            </a:r>
            <a:endParaRPr lang="es-CO" sz="26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endParaRPr lang="es-CO"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53260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4EC5F8E-7572-584B-AD3C-07FE6A3157BA}"/>
              </a:ext>
            </a:extLst>
          </p:cNvPr>
          <p:cNvSpPr>
            <a:spLocks noGrp="1"/>
          </p:cNvSpPr>
          <p:nvPr>
            <p:ph idx="1"/>
          </p:nvPr>
        </p:nvSpPr>
        <p:spPr>
          <a:xfrm>
            <a:off x="500332" y="552091"/>
            <a:ext cx="10998679" cy="5883215"/>
          </a:xfrm>
        </p:spPr>
        <p:style>
          <a:lnRef idx="2">
            <a:schemeClr val="dk1"/>
          </a:lnRef>
          <a:fillRef idx="1">
            <a:schemeClr val="lt1"/>
          </a:fillRef>
          <a:effectRef idx="0">
            <a:schemeClr val="dk1"/>
          </a:effectRef>
          <a:fontRef idx="minor">
            <a:schemeClr val="dk1"/>
          </a:fontRef>
        </p:style>
        <p:txBody>
          <a:bodyPr>
            <a:noAutofit/>
          </a:bodyPr>
          <a:lstStyle/>
          <a:p>
            <a:pPr marL="0" indent="0" algn="just">
              <a:lnSpc>
                <a:spcPct val="107000"/>
              </a:lnSpc>
              <a:spcAft>
                <a:spcPts val="800"/>
              </a:spcAft>
              <a:buNone/>
            </a:pPr>
            <a:r>
              <a:rPr lang="es-CO" sz="2200" b="1" dirty="0">
                <a:effectLst/>
                <a:latin typeface="Times New Roman" panose="02020603050405020304" pitchFamily="18" charset="0"/>
                <a:ea typeface="Calibri" panose="020F0502020204030204" pitchFamily="34" charset="0"/>
                <a:cs typeface="Times New Roman" panose="02020603050405020304" pitchFamily="18" charset="0"/>
              </a:rPr>
              <a:t>Ley 65 de 1993. </a:t>
            </a:r>
            <a:endParaRPr lang="es-CO" sz="2200" b="1" dirty="0">
              <a:latin typeface="Calibri" panose="020F0502020204030204" pitchFamily="34" charset="0"/>
              <a:ea typeface="Calibri" panose="020F0502020204030204" pitchFamily="34" charset="0"/>
              <a:cs typeface="Times New Roman" panose="02020603050405020304" pitchFamily="18" charset="0"/>
            </a:endParaRPr>
          </a:p>
          <a:p>
            <a:pPr marL="0" indent="0" algn="just">
              <a:spcAft>
                <a:spcPts val="800"/>
              </a:spcAft>
              <a:buNone/>
            </a:pPr>
            <a:r>
              <a:rPr lang="es-CO" sz="2200" i="1" dirty="0">
                <a:effectLst/>
                <a:latin typeface="Times New Roman" panose="02020603050405020304" pitchFamily="18" charset="0"/>
                <a:ea typeface="Calibri" panose="020F0502020204030204" pitchFamily="34" charset="0"/>
                <a:cs typeface="Times New Roman" panose="02020603050405020304" pitchFamily="18" charset="0"/>
              </a:rPr>
              <a:t>“Artículo 5. Respeto a la dignidad humana. En los establecimientos de reclusión prevalecerá el respeto a la dignidad humana, a las garantías constitucionales y a los Derechos Humanos universalmente reconocidos. Se prohíbe toda forma de violencia síquica, física o moral.</a:t>
            </a:r>
            <a:endParaRPr lang="es-CO" sz="2200" i="1" dirty="0">
              <a:latin typeface="Calibri" panose="020F0502020204030204" pitchFamily="34" charset="0"/>
              <a:ea typeface="Calibri" panose="020F0502020204030204" pitchFamily="34" charset="0"/>
              <a:cs typeface="Times New Roman" panose="02020603050405020304" pitchFamily="18" charset="0"/>
            </a:endParaRPr>
          </a:p>
          <a:p>
            <a:pPr marL="0" indent="0" algn="just">
              <a:spcAft>
                <a:spcPts val="800"/>
              </a:spcAft>
              <a:buNone/>
            </a:pPr>
            <a:r>
              <a:rPr lang="es-CO" sz="2200" i="1" dirty="0">
                <a:effectLst/>
                <a:latin typeface="Times New Roman" panose="02020603050405020304" pitchFamily="18" charset="0"/>
                <a:ea typeface="Calibri" panose="020F0502020204030204" pitchFamily="34" charset="0"/>
                <a:cs typeface="Times New Roman" panose="02020603050405020304" pitchFamily="18" charset="0"/>
              </a:rPr>
              <a:t>Las restricciones impuestas a las personas privadas de la libertad estarán limitadas a un estricto criterio de necesidad y deben ser proporcionales a los objetivos legítimos para los que se han impuesto</a:t>
            </a:r>
          </a:p>
          <a:p>
            <a:pPr marL="0" indent="0" algn="just">
              <a:spcAft>
                <a:spcPts val="800"/>
              </a:spcAft>
              <a:buNone/>
            </a:pPr>
            <a:r>
              <a:rPr lang="es-CO" sz="2200" i="1" dirty="0">
                <a:effectLst/>
                <a:latin typeface="Times New Roman" panose="02020603050405020304" pitchFamily="18" charset="0"/>
                <a:ea typeface="Calibri" panose="020F0502020204030204" pitchFamily="34" charset="0"/>
                <a:cs typeface="Times New Roman" panose="02020603050405020304" pitchFamily="18" charset="0"/>
              </a:rPr>
              <a:t>La carencia de recursos no podrá justificar que las condiciones de reclusión vulneren los derechos fundamentales de las personas privadas de la libertad”. </a:t>
            </a:r>
            <a:endParaRPr lang="es-CO" sz="2200" i="1"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spcAft>
                <a:spcPts val="800"/>
              </a:spcAft>
              <a:buNone/>
            </a:pPr>
            <a:r>
              <a:rPr lang="es-CO" sz="2200" dirty="0">
                <a:effectLst/>
                <a:latin typeface="Times New Roman" panose="02020603050405020304" pitchFamily="18" charset="0"/>
                <a:ea typeface="Calibri" panose="020F0502020204030204" pitchFamily="34" charset="0"/>
                <a:cs typeface="Times New Roman" panose="02020603050405020304" pitchFamily="18" charset="0"/>
              </a:rPr>
              <a:t>En una cárcel se pueden producir una gran cantidad de daños, pero esta posibilidad se incrementa exponencialmente, cuando se está en un estado de cosas inconstitucionales; por ejemplo, estar en situación de hacinamiento, dormir en condiciones infrahumanas, someterlo a condiciones de insalubridad, torturarlo, no permitirle tener servicios médicos, ver afectada su dignidad o sufrir ataques tanto a su integridad como a su vida. </a:t>
            </a:r>
            <a:endParaRPr lang="es-CO" sz="2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spcAft>
                <a:spcPts val="800"/>
              </a:spcAft>
              <a:buNone/>
            </a:pPr>
            <a:endParaRPr lang="es-CO"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10913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4EC5F8E-7572-584B-AD3C-07FE6A3157BA}"/>
              </a:ext>
            </a:extLst>
          </p:cNvPr>
          <p:cNvSpPr>
            <a:spLocks noGrp="1"/>
          </p:cNvSpPr>
          <p:nvPr>
            <p:ph idx="1"/>
          </p:nvPr>
        </p:nvSpPr>
        <p:spPr>
          <a:xfrm>
            <a:off x="500332" y="552091"/>
            <a:ext cx="10998679" cy="5883215"/>
          </a:xfrm>
        </p:spPr>
        <p:style>
          <a:lnRef idx="2">
            <a:schemeClr val="dk1"/>
          </a:lnRef>
          <a:fillRef idx="1">
            <a:schemeClr val="lt1"/>
          </a:fillRef>
          <a:effectRef idx="0">
            <a:schemeClr val="dk1"/>
          </a:effectRef>
          <a:fontRef idx="minor">
            <a:schemeClr val="dk1"/>
          </a:fontRef>
        </p:style>
        <p:txBody>
          <a:bodyPr>
            <a:noAutofit/>
          </a:bodyPr>
          <a:lstStyle/>
          <a:p>
            <a:pPr marL="0" indent="0" algn="just">
              <a:lnSpc>
                <a:spcPct val="107000"/>
              </a:lnSpc>
              <a:spcAft>
                <a:spcPts val="800"/>
              </a:spcAft>
              <a:buNone/>
            </a:pPr>
            <a:r>
              <a:rPr lang="es-ES" sz="2200" dirty="0">
                <a:effectLst/>
                <a:latin typeface="Times New Roman" panose="02020603050405020304" pitchFamily="18" charset="0"/>
                <a:ea typeface="Times New Roman" panose="02020603050405020304" pitchFamily="18" charset="0"/>
                <a:cs typeface="Times New Roman" panose="02020603050405020304" pitchFamily="18" charset="0"/>
              </a:rPr>
              <a:t>Del mismo modo, las personas que se encuentran en un en centros de reclusión oficiales se encuentran con respecto al estado en una relación especial de sujeción, en la cual se encuentran limitados solamente algunos de sus derechos. Como lo expuso el Consejo de Estado en sentencia de unificación del 28 de agosto de 2014, la Sala Plena explicó: </a:t>
            </a:r>
            <a:endParaRPr lang="es-CO" sz="2200" dirty="0">
              <a:effectLst/>
              <a:latin typeface="Calibri" panose="020F0502020204030204" pitchFamily="34" charset="0"/>
              <a:ea typeface="Calibri" panose="020F0502020204030204" pitchFamily="34" charset="0"/>
              <a:cs typeface="Times New Roman" panose="02020603050405020304" pitchFamily="18" charset="0"/>
            </a:endParaRPr>
          </a:p>
          <a:p>
            <a:pPr marL="106680" indent="0" algn="just">
              <a:lnSpc>
                <a:spcPct val="107000"/>
              </a:lnSpc>
              <a:spcAft>
                <a:spcPts val="800"/>
              </a:spcAft>
              <a:buNone/>
            </a:pPr>
            <a:r>
              <a:rPr lang="es-CO" sz="2200" i="1" dirty="0">
                <a:effectLst/>
                <a:latin typeface="Times New Roman" panose="02020603050405020304" pitchFamily="18" charset="0"/>
                <a:ea typeface="Calibri" panose="020F0502020204030204" pitchFamily="34" charset="0"/>
                <a:cs typeface="Times New Roman" panose="02020603050405020304" pitchFamily="18" charset="0"/>
              </a:rPr>
              <a:t>“Al respecto es de anotar que, de acuerdo con la jurisprudencia consolidada de la Sección</a:t>
            </a:r>
            <a:r>
              <a:rPr lang="es-CO" sz="2200" i="1" baseline="30000" dirty="0">
                <a:effectLst/>
                <a:latin typeface="Times New Roman" panose="02020603050405020304" pitchFamily="18" charset="0"/>
                <a:ea typeface="Calibri" panose="020F0502020204030204" pitchFamily="34" charset="0"/>
                <a:cs typeface="Times New Roman" panose="02020603050405020304" pitchFamily="18" charset="0"/>
              </a:rPr>
              <a:t> </a:t>
            </a:r>
            <a:r>
              <a:rPr lang="es-CO" sz="2200" i="1" dirty="0">
                <a:effectLst/>
                <a:latin typeface="Times New Roman" panose="02020603050405020304" pitchFamily="18" charset="0"/>
                <a:ea typeface="Calibri" panose="020F0502020204030204" pitchFamily="34" charset="0"/>
                <a:cs typeface="Times New Roman" panose="02020603050405020304" pitchFamily="18" charset="0"/>
              </a:rPr>
              <a:t>(…), en consonancia con la de la Corte Constitucional, las personas detenidas en centros de reclusión oficiales se encuentran, respecto del Estado, en una relación de especial sujeción (…)</a:t>
            </a:r>
            <a:r>
              <a:rPr lang="es-CO" sz="2200" i="1" baseline="30000" dirty="0">
                <a:effectLst/>
                <a:latin typeface="Times New Roman" panose="02020603050405020304" pitchFamily="18" charset="0"/>
                <a:ea typeface="Calibri" panose="020F0502020204030204" pitchFamily="34" charset="0"/>
                <a:cs typeface="Times New Roman" panose="02020603050405020304" pitchFamily="18" charset="0"/>
              </a:rPr>
              <a:t> </a:t>
            </a:r>
            <a:r>
              <a:rPr lang="es-CO" sz="2200" i="1" dirty="0">
                <a:effectLst/>
                <a:latin typeface="Times New Roman" panose="02020603050405020304" pitchFamily="18" charset="0"/>
                <a:ea typeface="Calibri" panose="020F0502020204030204" pitchFamily="34" charset="0"/>
                <a:cs typeface="Times New Roman" panose="02020603050405020304" pitchFamily="18" charset="0"/>
              </a:rPr>
              <a:t>en virtud de la cual ven limitados algunos de sus derechos y libertades y restringida la autonomía para responder por su propia integridad; razón por la que, como se deriva de los pronunciamientos de estas Corporaciones y tal como lo recordó la Comisión Interamericana en su informe de 2011 sobre los Derechos Humanos de las personas privadas de la libertad en las Américas, el Estado “</a:t>
            </a:r>
            <a:r>
              <a:rPr lang="es-CO" sz="22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 constituye en garante de todos aquellos derechos que no quedan restringidos por el acto mismo de la privación de la libertad”(…).”</a:t>
            </a:r>
            <a:endParaRPr lang="es-CO" sz="2200" i="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spcAft>
                <a:spcPts val="800"/>
              </a:spcAft>
              <a:buNone/>
            </a:pPr>
            <a:endParaRPr lang="es-CO"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79026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4EC5F8E-7572-584B-AD3C-07FE6A3157BA}"/>
              </a:ext>
            </a:extLst>
          </p:cNvPr>
          <p:cNvSpPr>
            <a:spLocks noGrp="1"/>
          </p:cNvSpPr>
          <p:nvPr>
            <p:ph idx="1"/>
          </p:nvPr>
        </p:nvSpPr>
        <p:spPr>
          <a:xfrm>
            <a:off x="500332" y="552091"/>
            <a:ext cx="10998679" cy="5883215"/>
          </a:xfrm>
        </p:spPr>
        <p:style>
          <a:lnRef idx="2">
            <a:schemeClr val="dk1"/>
          </a:lnRef>
          <a:fillRef idx="1">
            <a:schemeClr val="lt1"/>
          </a:fillRef>
          <a:effectRef idx="0">
            <a:schemeClr val="dk1"/>
          </a:effectRef>
          <a:fontRef idx="minor">
            <a:schemeClr val="dk1"/>
          </a:fontRef>
        </p:style>
        <p:txBody>
          <a:bodyPr>
            <a:noAutofit/>
          </a:bodyPr>
          <a:lstStyle/>
          <a:p>
            <a:pPr marL="0" indent="0" algn="just">
              <a:lnSpc>
                <a:spcPct val="107000"/>
              </a:lnSpc>
              <a:spcAft>
                <a:spcPts val="800"/>
              </a:spcAft>
              <a:buNone/>
            </a:pPr>
            <a:r>
              <a:rPr lang="es-ES" sz="2400" dirty="0">
                <a:latin typeface="+mj-lt"/>
                <a:ea typeface="Times New Roman" panose="02020603050405020304" pitchFamily="18" charset="0"/>
                <a:cs typeface="Times New Roman" panose="02020603050405020304" pitchFamily="18" charset="0"/>
              </a:rPr>
              <a:t>L</a:t>
            </a:r>
            <a:r>
              <a:rPr lang="es-ES" sz="2400" dirty="0">
                <a:effectLst/>
                <a:latin typeface="+mj-lt"/>
                <a:ea typeface="Times New Roman" panose="02020603050405020304" pitchFamily="18" charset="0"/>
                <a:cs typeface="Times New Roman" panose="02020603050405020304" pitchFamily="18" charset="0"/>
              </a:rPr>
              <a:t>a Sentencia de la Subsección B del Consejo de Estado del 20 de noviembre de 2020, en la que se condenó al Estado por la vulneración de los derechos a la dignidad, integridad física y moral de las internas de una cárcel. Al respecto argumentó:  </a:t>
            </a:r>
            <a:endParaRPr lang="es-CO" sz="2400" dirty="0">
              <a:effectLst/>
              <a:latin typeface="+mj-lt"/>
              <a:ea typeface="Calibri" panose="020F0502020204030204" pitchFamily="34" charset="0"/>
              <a:cs typeface="Times New Roman" panose="02020603050405020304" pitchFamily="18" charset="0"/>
            </a:endParaRPr>
          </a:p>
          <a:p>
            <a:pPr marL="106680" indent="0" algn="just">
              <a:lnSpc>
                <a:spcPct val="107000"/>
              </a:lnSpc>
              <a:spcAft>
                <a:spcPts val="800"/>
              </a:spcAft>
              <a:buNone/>
            </a:pPr>
            <a:r>
              <a:rPr lang="es-ES" sz="2400" i="1" dirty="0">
                <a:effectLst/>
                <a:latin typeface="+mj-lt"/>
                <a:ea typeface="Times New Roman" panose="02020603050405020304" pitchFamily="18" charset="0"/>
                <a:cs typeface="Times New Roman" panose="02020603050405020304" pitchFamily="18" charset="0"/>
              </a:rPr>
              <a:t>“La Sala encuentra suficientemente acreditada la ocurrencia de un trato cruel, inhumano y degradante que ha violado los derechos a la dignidad e integridad de las internas del </a:t>
            </a:r>
            <a:r>
              <a:rPr lang="es-ES" sz="2400" i="1" dirty="0" err="1">
                <a:effectLst/>
                <a:latin typeface="+mj-lt"/>
                <a:ea typeface="Times New Roman" panose="02020603050405020304" pitchFamily="18" charset="0"/>
                <a:cs typeface="Times New Roman" panose="02020603050405020304" pitchFamily="18" charset="0"/>
              </a:rPr>
              <a:t>Cunduy</a:t>
            </a:r>
            <a:r>
              <a:rPr lang="es-ES" sz="2400" i="1" dirty="0">
                <a:effectLst/>
                <a:latin typeface="+mj-lt"/>
                <a:ea typeface="Times New Roman" panose="02020603050405020304" pitchFamily="18" charset="0"/>
                <a:cs typeface="Times New Roman" panose="02020603050405020304" pitchFamily="18" charset="0"/>
              </a:rPr>
              <a:t>. No encuentra acreditado, en cambio, que en este caso, el hacinamiento y las demás condiciones degradantes puedan constituir una tortura, pues ella siempre involucra la intención de infligir dolor o sufrimiento deliberadamente a una persona indefensa o impotente y su instrumentalización para lograr un propósito particular”. </a:t>
            </a:r>
            <a:endParaRPr lang="es-CO" sz="2400" i="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667492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{E49C22BB-417B-4812-800C-BE24B68CA222}tf03457452</Template>
  <TotalTime>1</TotalTime>
  <Words>672</Words>
  <Application>Microsoft Office PowerPoint</Application>
  <PresentationFormat>Panorámica</PresentationFormat>
  <Paragraphs>14</Paragraphs>
  <Slides>5</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5</vt:i4>
      </vt:variant>
    </vt:vector>
  </HeadingPairs>
  <TitlesOfParts>
    <vt:vector size="10" baseType="lpstr">
      <vt:lpstr>Arial</vt:lpstr>
      <vt:lpstr>Calibri</vt:lpstr>
      <vt:lpstr>Calibri Light</vt:lpstr>
      <vt:lpstr>Times New Roman</vt:lpstr>
      <vt:lpstr>Celestial</vt:lpstr>
      <vt:lpstr>RESPONSABILIDAD POR EL SISTEMA CARCELARIO Y PENITENCIARIO</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hugo andres arenas mendoza</dc:creator>
  <cp:lastModifiedBy>hugo andres arenas mendoza</cp:lastModifiedBy>
  <cp:revision>2</cp:revision>
  <dcterms:created xsi:type="dcterms:W3CDTF">2025-08-06T14:39:35Z</dcterms:created>
  <dcterms:modified xsi:type="dcterms:W3CDTF">2025-08-06T14:40:44Z</dcterms:modified>
</cp:coreProperties>
</file>